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257" r:id="rId4"/>
    <p:sldId id="258" r:id="rId5"/>
    <p:sldId id="259" r:id="rId6"/>
    <p:sldId id="260" r:id="rId7"/>
    <p:sldId id="261" r:id="rId8"/>
    <p:sldId id="262" r:id="rId9"/>
    <p:sldId id="263" r:id="rId10"/>
    <p:sldId id="264" r:id="rId11"/>
    <p:sldId id="265" r:id="rId12"/>
    <p:sldId id="267" r:id="rId13"/>
    <p:sldId id="268" r:id="rId14"/>
    <p:sldId id="269" r:id="rId15"/>
    <p:sldId id="270" r:id="rId16"/>
    <p:sldId id="272" r:id="rId17"/>
    <p:sldId id="273" r:id="rId18"/>
    <p:sldId id="274" r:id="rId19"/>
    <p:sldId id="276" r:id="rId20"/>
    <p:sldId id="275" r:id="rId21"/>
    <p:sldId id="277" r:id="rId22"/>
    <p:sldId id="278" r:id="rId23"/>
    <p:sldId id="279" r:id="rId24"/>
    <p:sldId id="287" r:id="rId25"/>
    <p:sldId id="281" r:id="rId26"/>
    <p:sldId id="283" r:id="rId27"/>
    <p:sldId id="284"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8" d="100"/>
          <a:sy n="78" d="100"/>
        </p:scale>
        <p:origin x="44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3200"/>
            </a:lvl1pPr>
          </a:lstStyle>
          <a:p>
            <a:r>
              <a:rPr lang="en-US" dirty="0" smtClean="0"/>
              <a:t>Click to edit Master title style</a:t>
            </a:r>
            <a:endParaRPr lang="en-US" dirty="0"/>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FE7D661-1836-44F7-8FAF-35E8F866ECD3}" type="datetime1">
              <a:rPr lang="en-US" smtClean="0"/>
              <a:pPr/>
              <a:t>2/5/2014</a:t>
            </a:fld>
            <a:endParaRPr lang="en-US"/>
          </a:p>
        </p:txBody>
      </p:sp>
      <p:sp>
        <p:nvSpPr>
          <p:cNvPr id="8" name="Slide Number Placeholder 7"/>
          <p:cNvSpPr>
            <a:spLocks noGrp="1"/>
          </p:cNvSpPr>
          <p:nvPr>
            <p:ph type="sldNum" sz="quarter" idx="11"/>
          </p:nvPr>
        </p:nvSpPr>
        <p:spPr/>
        <p:txBody>
          <a:bodyPr/>
          <a:lstStyle/>
          <a:p>
            <a:fld id="{CE8079A4-7AA8-4A4F-87E2-7781EC5097DD}" type="slidenum">
              <a:rPr lang="en-US" smtClean="0"/>
              <a:pPr/>
              <a:t>‹#›</a:t>
            </a:fld>
            <a:endParaRPr lang="en-US"/>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FF71CE-B899-4B2B-848D-9F12F0C901B6}" type="datetimeFigureOut">
              <a:rPr lang="en-US" smtClean="0"/>
              <a:t>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97606D-E5C4-4C2F-8241-EC2663EF1CD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2CF1CA-F464-4B29-B867-EAF8A9B936E3}" type="datetime1">
              <a:rPr lang="en-US" smtClean="0"/>
              <a:pPr/>
              <a:t>2/5/2014</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E6B357-51B9-47D2-A71D-0D06CB03185D}" type="datetime1">
              <a:rPr lang="en-US" smtClean="0"/>
              <a:pPr/>
              <a:t>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8CB827-F132-4DF6-9FB9-4035A4C798EF}" type="datetime1">
              <a:rPr lang="en-US" smtClean="0"/>
              <a:pPr/>
              <a:t>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A92A601-7D32-4ED7-AD1A-974B6DDBDCDC}" type="datetime1">
              <a:rPr lang="en-US" smtClean="0"/>
              <a:pPr/>
              <a:t>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a:t>
            </a:fld>
            <a:endParaRPr lang="en-US"/>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3A17B41-4A0C-4639-A132-E5C8F99A4BE8}" type="datetime1">
              <a:rPr lang="en-US" smtClean="0"/>
              <a:pPr/>
              <a:t>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8079A4-7AA8-4A4F-87E2-7781EC5097DD}" type="slidenum">
              <a:rPr lang="en-US" smtClean="0"/>
              <a:pPr/>
              <a:t>‹#›</a:t>
            </a:fld>
            <a:endParaRPr lang="en-US"/>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9967FD-6084-4075-993E-77EC8038773F}" type="datetime1">
              <a:rPr lang="en-US" smtClean="0"/>
              <a:pPr/>
              <a:t>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88B47-74BA-4873-ADAE-EB0120124E83}" type="datetime1">
              <a:rPr lang="en-US" smtClean="0"/>
              <a:pPr/>
              <a:t>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CF52C1-9A39-494C-9977-BBEFAB872C1F}" type="datetime1">
              <a:rPr lang="en-US" smtClean="0"/>
              <a:pPr/>
              <a:t>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1EACE2-EA00-4376-9A66-47ABB8B02CF5}" type="datetime1">
              <a:rPr lang="en-US" smtClean="0"/>
              <a:pPr/>
              <a:t>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8079A4-7AA8-4A4F-87E2-7781EC5097D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DA47DADC-55EA-4839-91C8-5BCC0EC06F5C}" type="datetime1">
              <a:rPr lang="en-US" smtClean="0"/>
              <a:pPr/>
              <a:t>2/5/2014</a:t>
            </a:fld>
            <a:endParaRPr lang="en-US" dirty="0"/>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CE8079A4-7AA8-4A4F-87E2-7781EC5097DD}" type="slidenum">
              <a:rPr lang="en-US" smtClean="0"/>
              <a:pPr/>
              <a:t>‹#›</a:t>
            </a:fld>
            <a:endParaRPr lang="en-US"/>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2" r:id="rId10"/>
    <p:sldLayoutId id="2147483671" r:id="rId11"/>
  </p:sldLayoutIdLst>
  <p:hf sldNum="0" hdr="0" ftr="0" dt="0"/>
  <p:txStyles>
    <p:titleStyle>
      <a:lvl1pPr algn="l" defTabSz="914400" rtl="0" eaLnBrk="1" latinLnBrk="0" hangingPunct="1">
        <a:spcBef>
          <a:spcPct val="0"/>
        </a:spcBef>
        <a:buNone/>
        <a:defRPr sz="2800" kern="1200">
          <a:solidFill>
            <a:schemeClr val="tx2"/>
          </a:solidFill>
          <a:latin typeface="Calibri"/>
          <a:ea typeface="+mj-ea"/>
          <a:cs typeface="Calibri"/>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Calibri"/>
          <a:ea typeface="+mn-ea"/>
          <a:cs typeface="Calibri"/>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Calibri"/>
          <a:ea typeface="+mn-ea"/>
          <a:cs typeface="Calibri"/>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Calibri"/>
          <a:ea typeface="+mn-ea"/>
          <a:cs typeface="Calibri"/>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Calibri"/>
          <a:ea typeface="+mn-ea"/>
          <a:cs typeface="Calibri"/>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Calibri"/>
          <a:ea typeface="+mn-ea"/>
          <a:cs typeface="Calibri"/>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 Id="rId5" Type="http://schemas.openxmlformats.org/officeDocument/2006/relationships/image" Target="../media/image26.jpeg"/><Relationship Id="rId4" Type="http://schemas.openxmlformats.org/officeDocument/2006/relationships/image" Target="../media/image25.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5685" y="5659762"/>
            <a:ext cx="3652921" cy="743707"/>
          </a:xfrm>
        </p:spPr>
        <p:txBody>
          <a:bodyPr>
            <a:normAutofit/>
          </a:bodyPr>
          <a:lstStyle/>
          <a:p>
            <a:r>
              <a:rPr lang="en-US" sz="2800" dirty="0" smtClean="0"/>
              <a:t>Raymond Wong</a:t>
            </a:r>
            <a:endParaRPr lang="en-US" sz="2800" dirty="0"/>
          </a:p>
        </p:txBody>
      </p:sp>
      <p:pic>
        <p:nvPicPr>
          <p:cNvPr id="5" name="Picture 4" descr="slide3.jpg"/>
          <p:cNvPicPr>
            <a:picLocks noChangeAspect="1"/>
          </p:cNvPicPr>
          <p:nvPr/>
        </p:nvPicPr>
        <p:blipFill rotWithShape="1">
          <a:blip r:embed="rId2" cstate="email">
            <a:extLst>
              <a:ext uri="{28A0092B-C50C-407E-A947-70E740481C1C}">
                <a14:useLocalDpi xmlns:a14="http://schemas.microsoft.com/office/drawing/2010/main" val="0"/>
              </a:ext>
            </a:extLst>
          </a:blip>
          <a:srcRect t="15586"/>
          <a:stretch/>
        </p:blipFill>
        <p:spPr>
          <a:xfrm>
            <a:off x="0" y="1376943"/>
            <a:ext cx="9144000" cy="4282819"/>
          </a:xfrm>
          <a:prstGeom prst="rect">
            <a:avLst/>
          </a:prstGeom>
        </p:spPr>
      </p:pic>
      <p:pic>
        <p:nvPicPr>
          <p:cNvPr id="8" name="Picture 7" descr="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5184" y="239881"/>
            <a:ext cx="1905000" cy="952500"/>
          </a:xfrm>
          <a:prstGeom prst="rect">
            <a:avLst/>
          </a:prstGeom>
        </p:spPr>
      </p:pic>
      <p:sp>
        <p:nvSpPr>
          <p:cNvPr id="9" name="TextBox 8"/>
          <p:cNvSpPr txBox="1"/>
          <p:nvPr/>
        </p:nvSpPr>
        <p:spPr>
          <a:xfrm>
            <a:off x="3769868" y="737105"/>
            <a:ext cx="4400737" cy="261610"/>
          </a:xfrm>
          <a:prstGeom prst="rect">
            <a:avLst/>
          </a:prstGeom>
          <a:noFill/>
        </p:spPr>
        <p:txBody>
          <a:bodyPr wrap="square" rtlCol="0">
            <a:spAutoFit/>
          </a:bodyPr>
          <a:lstStyle/>
          <a:p>
            <a:r>
              <a:rPr lang="en-US" sz="1100" kern="1000" spc="1200" dirty="0" smtClean="0">
                <a:solidFill>
                  <a:schemeClr val="bg2">
                    <a:lumMod val="50000"/>
                    <a:lumOff val="50000"/>
                  </a:schemeClr>
                </a:solidFill>
              </a:rPr>
              <a:t>WWW.CORELLIUS.COM</a:t>
            </a:r>
            <a:endParaRPr lang="en-US" sz="1100" kern="1000" spc="1200" dirty="0">
              <a:solidFill>
                <a:schemeClr val="bg2">
                  <a:lumMod val="50000"/>
                  <a:lumOff val="50000"/>
                </a:schemeClr>
              </a:solidFill>
            </a:endParaRPr>
          </a:p>
        </p:txBody>
      </p:sp>
      <p:sp>
        <p:nvSpPr>
          <p:cNvPr id="2" name="Title 1"/>
          <p:cNvSpPr>
            <a:spLocks noGrp="1"/>
          </p:cNvSpPr>
          <p:nvPr>
            <p:ph type="ctrTitle"/>
          </p:nvPr>
        </p:nvSpPr>
        <p:spPr>
          <a:xfrm>
            <a:off x="574838" y="3916606"/>
            <a:ext cx="8569161" cy="1773946"/>
          </a:xfrm>
        </p:spPr>
        <p:txBody>
          <a:bodyPr>
            <a:normAutofit/>
          </a:bodyPr>
          <a:lstStyle/>
          <a:p>
            <a:r>
              <a:rPr lang="en-US" sz="5400" spc="-130" dirty="0" smtClean="0">
                <a:solidFill>
                  <a:schemeClr val="bg1">
                    <a:lumMod val="75000"/>
                    <a:lumOff val="25000"/>
                  </a:schemeClr>
                </a:solidFill>
              </a:rPr>
              <a:t>Design Process + Case Studies</a:t>
            </a:r>
            <a:endParaRPr lang="en-US" sz="5400" spc="-130" dirty="0">
              <a:solidFill>
                <a:schemeClr val="bg1">
                  <a:lumMod val="75000"/>
                  <a:lumOff val="25000"/>
                </a:schemeClr>
              </a:solidFill>
            </a:endParaRPr>
          </a:p>
        </p:txBody>
      </p:sp>
    </p:spTree>
    <p:extLst>
      <p:ext uri="{BB962C8B-B14F-4D97-AF65-F5344CB8AC3E}">
        <p14:creationId xmlns:p14="http://schemas.microsoft.com/office/powerpoint/2010/main" val="33673129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13880" y="964669"/>
            <a:ext cx="7315200" cy="659393"/>
          </a:xfrm>
          <a:prstGeom prst="rect">
            <a:avLst/>
          </a:prstGeom>
        </p:spPr>
        <p:txBody>
          <a:bodyPr vert="horz" lIns="91440" tIns="45720" rIns="91440" bIns="45720" rtlCol="0" anchor="b">
            <a:normAutofit/>
          </a:bodyPr>
          <a:lstStyle>
            <a:lvl1pPr algn="l" defTabSz="914400" rtl="0" eaLnBrk="1" latinLnBrk="0" hangingPunct="1">
              <a:spcBef>
                <a:spcPct val="0"/>
              </a:spcBef>
              <a:buNone/>
              <a:defRPr sz="3200" kern="1200">
                <a:solidFill>
                  <a:schemeClr val="tx2"/>
                </a:solidFill>
                <a:latin typeface="Calibri"/>
                <a:ea typeface="+mj-ea"/>
                <a:cs typeface="Calibri"/>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dirty="0"/>
              <a:t>Issues/Challenges</a:t>
            </a:r>
          </a:p>
        </p:txBody>
      </p:sp>
      <p:sp>
        <p:nvSpPr>
          <p:cNvPr id="5" name="Content Placeholder 2"/>
          <p:cNvSpPr txBox="1">
            <a:spLocks/>
          </p:cNvSpPr>
          <p:nvPr/>
        </p:nvSpPr>
        <p:spPr>
          <a:xfrm>
            <a:off x="914400" y="1769962"/>
            <a:ext cx="7315200" cy="3604913"/>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Calibri"/>
                <a:ea typeface="+mn-ea"/>
                <a:cs typeface="Calibri"/>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Calibri"/>
                <a:ea typeface="+mn-ea"/>
                <a:cs typeface="Calibri"/>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Calibri"/>
                <a:ea typeface="+mn-ea"/>
                <a:cs typeface="Calibri"/>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Calibri"/>
                <a:ea typeface="+mn-ea"/>
                <a:cs typeface="Calibri"/>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Calibri"/>
                <a:ea typeface="+mn-ea"/>
                <a:cs typeface="Calibri"/>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a:lstStyle>
          <a:p>
            <a:pPr lvl="0"/>
            <a:r>
              <a:rPr lang="en-US" dirty="0"/>
              <a:t>In the absence of scroll bars, do users know that there is more data available than is displayed? </a:t>
            </a:r>
          </a:p>
          <a:p>
            <a:pPr lvl="0"/>
            <a:r>
              <a:rPr lang="en-US" dirty="0"/>
              <a:t>In what cases is paging less effective?</a:t>
            </a:r>
          </a:p>
          <a:p>
            <a:pPr lvl="0"/>
            <a:r>
              <a:rPr lang="en-US" dirty="0"/>
              <a:t>As tables can render in a wide range of sizes, how should associated paging controls scale?</a:t>
            </a:r>
          </a:p>
          <a:p>
            <a:pPr lvl="0"/>
            <a:r>
              <a:rPr lang="en-US" dirty="0"/>
              <a:t>When should developers use paging </a:t>
            </a:r>
            <a:r>
              <a:rPr lang="en-US" dirty="0" err="1"/>
              <a:t>vs</a:t>
            </a:r>
            <a:r>
              <a:rPr lang="en-US" dirty="0"/>
              <a:t> scroll bars for record navigation? Should both types be presented on the same page?</a:t>
            </a:r>
          </a:p>
        </p:txBody>
      </p:sp>
    </p:spTree>
    <p:extLst>
      <p:ext uri="{BB962C8B-B14F-4D97-AF65-F5344CB8AC3E}">
        <p14:creationId xmlns:p14="http://schemas.microsoft.com/office/powerpoint/2010/main" val="31445964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20838" y="441158"/>
            <a:ext cx="8446884" cy="2501858"/>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13168" y="2820087"/>
            <a:ext cx="5619182" cy="731178"/>
          </a:xfrm>
        </p:spPr>
        <p:txBody>
          <a:bodyPr>
            <a:normAutofit/>
          </a:bodyPr>
          <a:lstStyle/>
          <a:p>
            <a:r>
              <a:rPr lang="en-US" dirty="0" smtClean="0"/>
              <a:t>Resolution</a:t>
            </a:r>
            <a:endParaRPr lang="en-US" dirty="0"/>
          </a:p>
        </p:txBody>
      </p:sp>
      <p:sp>
        <p:nvSpPr>
          <p:cNvPr id="3" name="Content Placeholder 2"/>
          <p:cNvSpPr>
            <a:spLocks noGrp="1"/>
          </p:cNvSpPr>
          <p:nvPr>
            <p:ph idx="1"/>
          </p:nvPr>
        </p:nvSpPr>
        <p:spPr>
          <a:xfrm>
            <a:off x="513167" y="3593577"/>
            <a:ext cx="7792633" cy="2995496"/>
          </a:xfrm>
        </p:spPr>
        <p:txBody>
          <a:bodyPr>
            <a:normAutofit/>
          </a:bodyPr>
          <a:lstStyle/>
          <a:p>
            <a:pPr lvl="0"/>
            <a:r>
              <a:rPr lang="en-US" dirty="0" smtClean="0"/>
              <a:t>The </a:t>
            </a:r>
            <a:r>
              <a:rPr lang="en-US" dirty="0"/>
              <a:t>quantity and type of controls rendered will vary based on the available width of its container.</a:t>
            </a:r>
          </a:p>
          <a:p>
            <a:pPr lvl="0"/>
            <a:r>
              <a:rPr lang="en-US" dirty="0"/>
              <a:t>The control will render in its full featured set when space can accommodate it, and progressively hide controls in the following order:</a:t>
            </a:r>
          </a:p>
          <a:p>
            <a:pPr lvl="1"/>
            <a:r>
              <a:rPr lang="en-US" dirty="0"/>
              <a:t>Go To Beginning/End </a:t>
            </a:r>
            <a:r>
              <a:rPr lang="en-US" dirty="0" smtClean="0"/>
              <a:t>Buttons</a:t>
            </a:r>
            <a:r>
              <a:rPr lang="en-US" dirty="0"/>
              <a:t>, Previous/Next Buttons, </a:t>
            </a:r>
            <a:r>
              <a:rPr lang="en-US" dirty="0" smtClean="0"/>
              <a:t>Status Text, </a:t>
            </a:r>
            <a:r>
              <a:rPr lang="en-US" dirty="0"/>
              <a:t>Navigation Links</a:t>
            </a:r>
          </a:p>
          <a:p>
            <a:pPr lvl="1"/>
            <a:r>
              <a:rPr lang="en-US" dirty="0"/>
              <a:t>Go To Beginning/End </a:t>
            </a:r>
            <a:r>
              <a:rPr lang="en-US" dirty="0" smtClean="0"/>
              <a:t>Buttons</a:t>
            </a:r>
            <a:r>
              <a:rPr lang="en-US" dirty="0"/>
              <a:t>, Previous/Next Buttons, </a:t>
            </a:r>
            <a:r>
              <a:rPr lang="en-US" dirty="0" smtClean="0"/>
              <a:t>Status Text</a:t>
            </a:r>
            <a:endParaRPr lang="en-US" dirty="0"/>
          </a:p>
          <a:p>
            <a:pPr lvl="1"/>
            <a:r>
              <a:rPr lang="en-US" dirty="0"/>
              <a:t>Previous/Next Buttons, </a:t>
            </a:r>
            <a:r>
              <a:rPr lang="en-US" dirty="0" smtClean="0"/>
              <a:t>Status Text</a:t>
            </a:r>
            <a:endParaRPr lang="en-US" dirty="0"/>
          </a:p>
        </p:txBody>
      </p:sp>
      <p:pic>
        <p:nvPicPr>
          <p:cNvPr id="5" name="Picture 4" descr="pagingcontrolregion.png"/>
          <p:cNvPicPr>
            <a:picLocks noChangeAspect="1"/>
          </p:cNvPicPr>
          <p:nvPr/>
        </p:nvPicPr>
        <p:blipFill rotWithShape="1">
          <a:blip r:embed="rId2">
            <a:extLst>
              <a:ext uri="{28A0092B-C50C-407E-A947-70E740481C1C}">
                <a14:useLocalDpi xmlns:a14="http://schemas.microsoft.com/office/drawing/2010/main" val="0"/>
              </a:ext>
            </a:extLst>
          </a:blip>
          <a:srcRect r="21612" b="-25970"/>
          <a:stretch/>
        </p:blipFill>
        <p:spPr>
          <a:xfrm>
            <a:off x="843636" y="631638"/>
            <a:ext cx="7462164" cy="897874"/>
          </a:xfrm>
          <a:prstGeom prst="rect">
            <a:avLst/>
          </a:prstGeom>
        </p:spPr>
      </p:pic>
      <p:pic>
        <p:nvPicPr>
          <p:cNvPr id="11" name="Picture 10" descr="pagingcontrol_compact_element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3636" y="1482547"/>
            <a:ext cx="4406900" cy="1244600"/>
          </a:xfrm>
          <a:prstGeom prst="rect">
            <a:avLst/>
          </a:prstGeom>
        </p:spPr>
      </p:pic>
      <p:pic>
        <p:nvPicPr>
          <p:cNvPr id="12" name="Picture 11" descr="simplemod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62477" y="1514010"/>
            <a:ext cx="1828800" cy="1092200"/>
          </a:xfrm>
          <a:prstGeom prst="rect">
            <a:avLst/>
          </a:prstGeom>
        </p:spPr>
      </p:pic>
    </p:spTree>
    <p:extLst>
      <p:ext uri="{BB962C8B-B14F-4D97-AF65-F5344CB8AC3E}">
        <p14:creationId xmlns:p14="http://schemas.microsoft.com/office/powerpoint/2010/main" val="855714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066800" y="2367739"/>
            <a:ext cx="7021095" cy="1154097"/>
          </a:xfrm>
          <a:prstGeom prst="rect">
            <a:avLst/>
          </a:prstGeom>
        </p:spPr>
        <p:txBody>
          <a:bodyPr vert="horz" lIns="91440" tIns="45720" rIns="91440" bIns="45720" rtlCol="0" anchor="b">
            <a:normAutofit/>
          </a:bodyPr>
          <a:lstStyle>
            <a:lvl1pPr algn="l" defTabSz="914400" rtl="0" eaLnBrk="1" latinLnBrk="0" hangingPunct="1">
              <a:spcBef>
                <a:spcPct val="0"/>
              </a:spcBef>
              <a:buNone/>
              <a:defRPr sz="3200" kern="1200">
                <a:solidFill>
                  <a:schemeClr val="tx2"/>
                </a:solidFill>
                <a:latin typeface="Calibri"/>
                <a:ea typeface="+mj-ea"/>
                <a:cs typeface="Calibri"/>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a:t>Case Study </a:t>
            </a:r>
            <a:r>
              <a:rPr lang="en-US" dirty="0" smtClean="0"/>
              <a:t>2: </a:t>
            </a:r>
            <a:r>
              <a:rPr lang="en-US" dirty="0"/>
              <a:t>Embedded Field Help</a:t>
            </a:r>
          </a:p>
        </p:txBody>
      </p:sp>
    </p:spTree>
    <p:extLst>
      <p:ext uri="{BB962C8B-B14F-4D97-AF65-F5344CB8AC3E}">
        <p14:creationId xmlns:p14="http://schemas.microsoft.com/office/powerpoint/2010/main" val="3553599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64843"/>
            <a:ext cx="7315200" cy="789923"/>
          </a:xfrm>
        </p:spPr>
        <p:txBody>
          <a:bodyPr/>
          <a:lstStyle/>
          <a:p>
            <a:r>
              <a:rPr lang="en-US" dirty="0" smtClean="0"/>
              <a:t>Problem Statement</a:t>
            </a:r>
            <a:endParaRPr lang="en-US" dirty="0"/>
          </a:p>
        </p:txBody>
      </p:sp>
      <p:sp>
        <p:nvSpPr>
          <p:cNvPr id="5" name="TextBox 4"/>
          <p:cNvSpPr txBox="1"/>
          <p:nvPr/>
        </p:nvSpPr>
        <p:spPr>
          <a:xfrm>
            <a:off x="914401" y="1821527"/>
            <a:ext cx="6962718" cy="3139321"/>
          </a:xfrm>
          <a:prstGeom prst="rect">
            <a:avLst/>
          </a:prstGeom>
          <a:noFill/>
        </p:spPr>
        <p:txBody>
          <a:bodyPr wrap="square" rtlCol="0">
            <a:spAutoFit/>
          </a:bodyPr>
          <a:lstStyle/>
          <a:p>
            <a:r>
              <a:rPr lang="en-US" dirty="0"/>
              <a:t>Help text can be exposed in the UI through a variety of ways depending on the type, and component help is typically surfaced though a pop-up note window whenever it is embedded to a field, and the user places focus onto that field. </a:t>
            </a:r>
            <a:endParaRPr lang="en-US" dirty="0" smtClean="0"/>
          </a:p>
          <a:p>
            <a:endParaRPr lang="en-US" dirty="0"/>
          </a:p>
          <a:p>
            <a:r>
              <a:rPr lang="en-US" dirty="0" smtClean="0"/>
              <a:t>In </a:t>
            </a:r>
            <a:r>
              <a:rPr lang="en-US" dirty="0"/>
              <a:t>an effort to improve this behavior, esp. for mobile and tablet web apps, it is desirable to redesign and propose an approach that is more lightweight and less obtrusive to the user.</a:t>
            </a:r>
          </a:p>
          <a:p>
            <a:endParaRPr lang="en-US" dirty="0" smtClean="0"/>
          </a:p>
          <a:p>
            <a:endParaRPr lang="en-US" dirty="0"/>
          </a:p>
          <a:p>
            <a:endParaRPr lang="en-US" dirty="0"/>
          </a:p>
        </p:txBody>
      </p:sp>
    </p:spTree>
    <p:extLst>
      <p:ext uri="{BB962C8B-B14F-4D97-AF65-F5344CB8AC3E}">
        <p14:creationId xmlns:p14="http://schemas.microsoft.com/office/powerpoint/2010/main" val="233184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2"/>
          <p:cNvSpPr>
            <a:spLocks noGrp="1"/>
          </p:cNvSpPr>
          <p:nvPr>
            <p:ph idx="1"/>
          </p:nvPr>
        </p:nvSpPr>
        <p:spPr>
          <a:xfrm>
            <a:off x="660408" y="1769962"/>
            <a:ext cx="4860758" cy="4385209"/>
          </a:xfrm>
        </p:spPr>
        <p:txBody>
          <a:bodyPr>
            <a:normAutofit/>
          </a:bodyPr>
          <a:lstStyle/>
          <a:p>
            <a:pPr marL="45720" indent="0">
              <a:buNone/>
            </a:pPr>
            <a:r>
              <a:rPr lang="en-US" dirty="0"/>
              <a:t>Provide a method to display field embedded help text such that:</a:t>
            </a:r>
          </a:p>
          <a:p>
            <a:pPr marL="45720" indent="0">
              <a:buNone/>
            </a:pPr>
            <a:endParaRPr lang="en-US" dirty="0"/>
          </a:p>
          <a:p>
            <a:pPr lvl="0"/>
            <a:r>
              <a:rPr lang="en-US" dirty="0"/>
              <a:t>The help text should be only displayed upon user demand, rather than automatically.</a:t>
            </a:r>
          </a:p>
          <a:p>
            <a:pPr lvl="0"/>
            <a:r>
              <a:rPr lang="en-US" dirty="0"/>
              <a:t>Eliminate the need to show pop-up field help altogether</a:t>
            </a:r>
          </a:p>
          <a:p>
            <a:pPr lvl="0"/>
            <a:r>
              <a:rPr lang="en-US" dirty="0"/>
              <a:t>The design should accommodate all cases of field help</a:t>
            </a:r>
          </a:p>
        </p:txBody>
      </p:sp>
      <p:sp>
        <p:nvSpPr>
          <p:cNvPr id="15" name="Title 1"/>
          <p:cNvSpPr txBox="1">
            <a:spLocks/>
          </p:cNvSpPr>
          <p:nvPr/>
        </p:nvSpPr>
        <p:spPr>
          <a:xfrm>
            <a:off x="713880" y="964669"/>
            <a:ext cx="2879443" cy="659393"/>
          </a:xfrm>
          <a:prstGeom prst="rect">
            <a:avLst/>
          </a:prstGeom>
        </p:spPr>
        <p:txBody>
          <a:bodyPr vert="horz" lIns="91440" tIns="45720" rIns="91440" bIns="45720" rtlCol="0" anchor="b">
            <a:normAutofit/>
          </a:bodyPr>
          <a:lstStyle>
            <a:lvl1pPr algn="l" defTabSz="914400" rtl="0" eaLnBrk="1" latinLnBrk="0" hangingPunct="1">
              <a:spcBef>
                <a:spcPct val="0"/>
              </a:spcBef>
              <a:buNone/>
              <a:defRPr sz="3200" kern="1200">
                <a:solidFill>
                  <a:schemeClr val="tx2"/>
                </a:solidFill>
                <a:latin typeface="Calibri"/>
                <a:ea typeface="+mj-ea"/>
                <a:cs typeface="Calibri"/>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dirty="0" smtClean="0"/>
              <a:t>Requirements</a:t>
            </a:r>
            <a:endParaRPr lang="en-US" sz="2800" dirty="0"/>
          </a:p>
        </p:txBody>
      </p:sp>
      <p:sp>
        <p:nvSpPr>
          <p:cNvPr id="16" name="TextBox 15"/>
          <p:cNvSpPr txBox="1"/>
          <p:nvPr/>
        </p:nvSpPr>
        <p:spPr>
          <a:xfrm>
            <a:off x="6096006" y="1071613"/>
            <a:ext cx="2646948" cy="523220"/>
          </a:xfrm>
          <a:prstGeom prst="rect">
            <a:avLst/>
          </a:prstGeom>
          <a:noFill/>
        </p:spPr>
        <p:txBody>
          <a:bodyPr wrap="square" rtlCol="0">
            <a:spAutoFit/>
          </a:bodyPr>
          <a:lstStyle/>
          <a:p>
            <a:r>
              <a:rPr lang="en-US" sz="2800" dirty="0" smtClean="0">
                <a:solidFill>
                  <a:schemeClr val="tx2"/>
                </a:solidFill>
                <a:latin typeface="Calibri"/>
                <a:cs typeface="Calibri"/>
              </a:rPr>
              <a:t>Stakeholder</a:t>
            </a:r>
            <a:endParaRPr lang="en-US" sz="2800" dirty="0"/>
          </a:p>
        </p:txBody>
      </p:sp>
      <p:sp>
        <p:nvSpPr>
          <p:cNvPr id="17" name="TextBox 16"/>
          <p:cNvSpPr txBox="1"/>
          <p:nvPr/>
        </p:nvSpPr>
        <p:spPr>
          <a:xfrm>
            <a:off x="6096006" y="1769962"/>
            <a:ext cx="2526632" cy="923330"/>
          </a:xfrm>
          <a:prstGeom prst="rect">
            <a:avLst/>
          </a:prstGeom>
          <a:noFill/>
        </p:spPr>
        <p:txBody>
          <a:bodyPr wrap="square" rtlCol="0">
            <a:spAutoFit/>
          </a:bodyPr>
          <a:lstStyle/>
          <a:p>
            <a:r>
              <a:rPr lang="en-US" dirty="0"/>
              <a:t>Application UX design teams (internal)</a:t>
            </a:r>
          </a:p>
          <a:p>
            <a:endParaRPr lang="en-US" dirty="0"/>
          </a:p>
        </p:txBody>
      </p:sp>
      <p:sp>
        <p:nvSpPr>
          <p:cNvPr id="8" name="Title 1"/>
          <p:cNvSpPr txBox="1">
            <a:spLocks/>
          </p:cNvSpPr>
          <p:nvPr/>
        </p:nvSpPr>
        <p:spPr>
          <a:xfrm>
            <a:off x="713880" y="964669"/>
            <a:ext cx="7315200" cy="659393"/>
          </a:xfrm>
          <a:prstGeom prst="rect">
            <a:avLst/>
          </a:prstGeom>
        </p:spPr>
        <p:txBody>
          <a:bodyPr vert="horz" lIns="91440" tIns="45720" rIns="91440" bIns="45720" rtlCol="0" anchor="b">
            <a:normAutofit/>
          </a:bodyPr>
          <a:lstStyle>
            <a:lvl1pPr algn="l" defTabSz="914400" rtl="0" eaLnBrk="1" latinLnBrk="0" hangingPunct="1">
              <a:spcBef>
                <a:spcPct val="0"/>
              </a:spcBef>
              <a:buNone/>
              <a:defRPr sz="3200" kern="1200">
                <a:solidFill>
                  <a:schemeClr val="tx2"/>
                </a:solidFill>
                <a:latin typeface="Calibri"/>
                <a:ea typeface="+mj-ea"/>
                <a:cs typeface="Calibri"/>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dirty="0" smtClean="0"/>
              <a:t>Requirements</a:t>
            </a:r>
            <a:endParaRPr lang="en-US" sz="2800" dirty="0"/>
          </a:p>
        </p:txBody>
      </p:sp>
    </p:spTree>
    <p:extLst>
      <p:ext uri="{BB962C8B-B14F-4D97-AF65-F5344CB8AC3E}">
        <p14:creationId xmlns:p14="http://schemas.microsoft.com/office/powerpoint/2010/main" val="1028798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5shgtp1e.bmp"/>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859549" y="4153795"/>
            <a:ext cx="5106021" cy="1130021"/>
          </a:xfrm>
          <a:prstGeom prst="rect">
            <a:avLst/>
          </a:prstGeom>
        </p:spPr>
      </p:pic>
      <p:pic>
        <p:nvPicPr>
          <p:cNvPr id="5" name="Picture 4" descr="6nvwaxrb.bmp"/>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59549" y="2940753"/>
            <a:ext cx="4612160" cy="1021204"/>
          </a:xfrm>
          <a:prstGeom prst="rect">
            <a:avLst/>
          </a:prstGeom>
        </p:spPr>
      </p:pic>
      <p:pic>
        <p:nvPicPr>
          <p:cNvPr id="7" name="Picture 6" descr="oigc1dyp.bmp"/>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859549" y="5480634"/>
            <a:ext cx="2410712" cy="619419"/>
          </a:xfrm>
          <a:prstGeom prst="rect">
            <a:avLst/>
          </a:prstGeom>
        </p:spPr>
      </p:pic>
      <p:pic>
        <p:nvPicPr>
          <p:cNvPr id="8" name="Picture 7" descr="rtd6c0iz.bmp"/>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859549" y="1543923"/>
            <a:ext cx="5106021" cy="920758"/>
          </a:xfrm>
          <a:prstGeom prst="rect">
            <a:avLst/>
          </a:prstGeom>
        </p:spPr>
      </p:pic>
      <p:sp>
        <p:nvSpPr>
          <p:cNvPr id="9" name="Title 1"/>
          <p:cNvSpPr txBox="1">
            <a:spLocks/>
          </p:cNvSpPr>
          <p:nvPr/>
        </p:nvSpPr>
        <p:spPr>
          <a:xfrm>
            <a:off x="752602" y="488737"/>
            <a:ext cx="7315200" cy="906905"/>
          </a:xfrm>
          <a:prstGeom prst="rect">
            <a:avLst/>
          </a:prstGeom>
        </p:spPr>
        <p:txBody>
          <a:bodyPr vert="horz" lIns="91440" tIns="45720" rIns="91440" bIns="45720" rtlCol="0" anchor="b">
            <a:normAutofit/>
          </a:bodyPr>
          <a:lstStyle>
            <a:lvl1pPr algn="l" defTabSz="914400" rtl="0" eaLnBrk="1" latinLnBrk="0" hangingPunct="1">
              <a:spcBef>
                <a:spcPct val="0"/>
              </a:spcBef>
              <a:buNone/>
              <a:defRPr sz="3200" kern="1200">
                <a:solidFill>
                  <a:schemeClr val="tx2"/>
                </a:solidFill>
                <a:latin typeface="Calibri"/>
                <a:ea typeface="+mj-ea"/>
                <a:cs typeface="Calibri"/>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dirty="0" smtClean="0"/>
              <a:t>Use Cases</a:t>
            </a:r>
            <a:endParaRPr lang="en-US" sz="2800" dirty="0"/>
          </a:p>
        </p:txBody>
      </p:sp>
      <p:sp>
        <p:nvSpPr>
          <p:cNvPr id="10" name="Content Placeholder 2"/>
          <p:cNvSpPr txBox="1">
            <a:spLocks/>
          </p:cNvSpPr>
          <p:nvPr/>
        </p:nvSpPr>
        <p:spPr>
          <a:xfrm>
            <a:off x="6196489" y="1738539"/>
            <a:ext cx="2410712" cy="525943"/>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Calibri"/>
                <a:ea typeface="+mn-ea"/>
                <a:cs typeface="Calibri"/>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Calibri"/>
                <a:ea typeface="+mn-ea"/>
                <a:cs typeface="Calibri"/>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Calibri"/>
                <a:ea typeface="+mn-ea"/>
                <a:cs typeface="Calibri"/>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Calibri"/>
                <a:ea typeface="+mn-ea"/>
                <a:cs typeface="Calibri"/>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Calibri"/>
                <a:ea typeface="+mn-ea"/>
                <a:cs typeface="Calibri"/>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a:lstStyle>
          <a:p>
            <a:pPr marL="45720" lvl="0" indent="0">
              <a:buNone/>
            </a:pPr>
            <a:r>
              <a:rPr lang="en-US" dirty="0" smtClean="0"/>
              <a:t>Formatting hints</a:t>
            </a:r>
            <a:endParaRPr lang="en-US" dirty="0"/>
          </a:p>
        </p:txBody>
      </p:sp>
      <p:sp>
        <p:nvSpPr>
          <p:cNvPr id="12" name="TextBox 11"/>
          <p:cNvSpPr txBox="1"/>
          <p:nvPr/>
        </p:nvSpPr>
        <p:spPr>
          <a:xfrm>
            <a:off x="6286300" y="4037867"/>
            <a:ext cx="2129644" cy="923330"/>
          </a:xfrm>
          <a:prstGeom prst="rect">
            <a:avLst/>
          </a:prstGeom>
          <a:noFill/>
        </p:spPr>
        <p:txBody>
          <a:bodyPr wrap="square" rtlCol="0">
            <a:spAutoFit/>
          </a:bodyPr>
          <a:lstStyle/>
          <a:p>
            <a:pPr lvl="0"/>
            <a:r>
              <a:rPr lang="en-US" dirty="0"/>
              <a:t>In-field Help Notes (UI patterns)</a:t>
            </a:r>
          </a:p>
          <a:p>
            <a:endParaRPr lang="en-US" dirty="0"/>
          </a:p>
        </p:txBody>
      </p:sp>
      <p:cxnSp>
        <p:nvCxnSpPr>
          <p:cNvPr id="14" name="Straight Connector 13"/>
          <p:cNvCxnSpPr/>
          <p:nvPr/>
        </p:nvCxnSpPr>
        <p:spPr>
          <a:xfrm>
            <a:off x="5965570" y="6019800"/>
            <a:ext cx="230919" cy="0"/>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5965570" y="2940753"/>
            <a:ext cx="230919" cy="0"/>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6196489" y="2940753"/>
            <a:ext cx="0" cy="3079047"/>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352564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5928" y="922748"/>
            <a:ext cx="3203768" cy="610336"/>
          </a:xfrm>
        </p:spPr>
        <p:txBody>
          <a:bodyPr/>
          <a:lstStyle/>
          <a:p>
            <a:r>
              <a:rPr lang="en-US" dirty="0" smtClean="0"/>
              <a:t>Design Option 1</a:t>
            </a:r>
            <a:endParaRPr lang="en-US" dirty="0"/>
          </a:p>
        </p:txBody>
      </p:sp>
      <p:sp>
        <p:nvSpPr>
          <p:cNvPr id="3" name="Content Placeholder 2"/>
          <p:cNvSpPr>
            <a:spLocks noGrp="1"/>
          </p:cNvSpPr>
          <p:nvPr>
            <p:ph idx="1"/>
          </p:nvPr>
        </p:nvSpPr>
        <p:spPr>
          <a:xfrm>
            <a:off x="5155928" y="1608628"/>
            <a:ext cx="3203768" cy="4469229"/>
          </a:xfrm>
        </p:spPr>
        <p:txBody>
          <a:bodyPr>
            <a:normAutofit fontScale="92500"/>
          </a:bodyPr>
          <a:lstStyle/>
          <a:p>
            <a:pPr marL="45720" indent="0">
              <a:buNone/>
            </a:pPr>
            <a:r>
              <a:rPr lang="en-US" dirty="0" smtClean="0"/>
              <a:t>Automatically </a:t>
            </a:r>
            <a:r>
              <a:rPr lang="en-US" dirty="0"/>
              <a:t>convert the existing pop-up help text to infield placeholder text</a:t>
            </a:r>
          </a:p>
          <a:p>
            <a:pPr marL="45720" indent="0">
              <a:buNone/>
            </a:pPr>
            <a:endParaRPr lang="en-US" dirty="0" smtClean="0"/>
          </a:p>
          <a:p>
            <a:pPr marL="45720" lvl="0" indent="0">
              <a:buNone/>
            </a:pPr>
            <a:r>
              <a:rPr lang="en-US" dirty="0" smtClean="0"/>
              <a:t>Pros:</a:t>
            </a:r>
          </a:p>
          <a:p>
            <a:pPr marL="45720" lvl="0" indent="0">
              <a:buNone/>
            </a:pPr>
            <a:r>
              <a:rPr lang="en-US" dirty="0" smtClean="0"/>
              <a:t>Most lightweight and minimalistic approach; easily to implement with HTML5</a:t>
            </a:r>
          </a:p>
          <a:p>
            <a:pPr marL="45720" lvl="0" indent="0">
              <a:buNone/>
            </a:pPr>
            <a:endParaRPr lang="en-US" dirty="0" smtClean="0"/>
          </a:p>
          <a:p>
            <a:pPr marL="45720" lvl="0" indent="0">
              <a:buNone/>
            </a:pPr>
            <a:r>
              <a:rPr lang="en-US" dirty="0" smtClean="0"/>
              <a:t>Cons:</a:t>
            </a:r>
          </a:p>
          <a:p>
            <a:pPr marL="45720" lvl="0" indent="0">
              <a:buNone/>
            </a:pPr>
            <a:r>
              <a:rPr lang="en-US" dirty="0" smtClean="0"/>
              <a:t>May not be easy to recognize as help text in an empty field; long text may truncate</a:t>
            </a:r>
            <a:endParaRPr lang="en-US" dirty="0"/>
          </a:p>
        </p:txBody>
      </p:sp>
      <p:pic>
        <p:nvPicPr>
          <p:cNvPr id="4" name="Picture 3" descr="help_placehold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884" y="1161199"/>
            <a:ext cx="4411116" cy="2540803"/>
          </a:xfrm>
          <a:prstGeom prst="rect">
            <a:avLst/>
          </a:prstGeom>
        </p:spPr>
      </p:pic>
    </p:spTree>
    <p:extLst>
      <p:ext uri="{BB962C8B-B14F-4D97-AF65-F5344CB8AC3E}">
        <p14:creationId xmlns:p14="http://schemas.microsoft.com/office/powerpoint/2010/main" val="41681342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9146" y="1544715"/>
            <a:ext cx="7188198" cy="648819"/>
          </a:xfrm>
        </p:spPr>
        <p:txBody>
          <a:bodyPr/>
          <a:lstStyle/>
          <a:p>
            <a:r>
              <a:rPr lang="en-US" dirty="0" smtClean="0"/>
              <a:t>Design Option 2</a:t>
            </a:r>
            <a:endParaRPr lang="en-US" dirty="0"/>
          </a:p>
        </p:txBody>
      </p:sp>
      <p:sp>
        <p:nvSpPr>
          <p:cNvPr id="3" name="Content Placeholder 2"/>
          <p:cNvSpPr>
            <a:spLocks noGrp="1"/>
          </p:cNvSpPr>
          <p:nvPr>
            <p:ph idx="1"/>
          </p:nvPr>
        </p:nvSpPr>
        <p:spPr>
          <a:xfrm>
            <a:off x="5479145" y="2193534"/>
            <a:ext cx="3229426" cy="3811752"/>
          </a:xfrm>
        </p:spPr>
        <p:txBody>
          <a:bodyPr/>
          <a:lstStyle/>
          <a:p>
            <a:pPr marL="45720" lvl="0" indent="0">
              <a:buNone/>
            </a:pPr>
            <a:r>
              <a:rPr lang="en-US" dirty="0" smtClean="0"/>
              <a:t>Place </a:t>
            </a:r>
            <a:r>
              <a:rPr lang="en-US" dirty="0"/>
              <a:t>help text statically below field</a:t>
            </a:r>
          </a:p>
          <a:p>
            <a:pPr marL="45720" indent="0">
              <a:buNone/>
            </a:pPr>
            <a:endParaRPr lang="en-US" dirty="0" smtClean="0"/>
          </a:p>
          <a:p>
            <a:pPr marL="45720" indent="0">
              <a:buNone/>
            </a:pPr>
            <a:r>
              <a:rPr lang="en-US" dirty="0" smtClean="0"/>
              <a:t>Pros:</a:t>
            </a:r>
          </a:p>
          <a:p>
            <a:pPr marL="45720" indent="0">
              <a:buNone/>
            </a:pPr>
            <a:r>
              <a:rPr lang="en-US" dirty="0" smtClean="0"/>
              <a:t>Can accommodate for both moderately long and short help text</a:t>
            </a:r>
            <a:endParaRPr lang="en-US" dirty="0"/>
          </a:p>
          <a:p>
            <a:pPr marL="45720" indent="0">
              <a:buNone/>
            </a:pPr>
            <a:endParaRPr lang="en-US" dirty="0" smtClean="0"/>
          </a:p>
          <a:p>
            <a:pPr marL="45720" indent="0">
              <a:buNone/>
            </a:pPr>
            <a:r>
              <a:rPr lang="en-US" dirty="0" smtClean="0"/>
              <a:t>Cons:</a:t>
            </a:r>
          </a:p>
          <a:p>
            <a:pPr marL="45720" indent="0">
              <a:buNone/>
            </a:pPr>
            <a:r>
              <a:rPr lang="en-US" dirty="0" smtClean="0"/>
              <a:t>Tends to </a:t>
            </a:r>
            <a:r>
              <a:rPr lang="en-US" dirty="0"/>
              <a:t>clutter the </a:t>
            </a:r>
            <a:r>
              <a:rPr lang="en-US" dirty="0" smtClean="0"/>
              <a:t>UI</a:t>
            </a:r>
            <a:endParaRPr lang="en-US" dirty="0"/>
          </a:p>
          <a:p>
            <a:pPr marL="45720" indent="0">
              <a:buNone/>
            </a:pPr>
            <a:endParaRPr lang="en-US" dirty="0" smtClean="0"/>
          </a:p>
          <a:p>
            <a:pPr marL="45720" indent="0">
              <a:buNone/>
            </a:pPr>
            <a:endParaRPr lang="en-US" dirty="0"/>
          </a:p>
        </p:txBody>
      </p:sp>
      <p:pic>
        <p:nvPicPr>
          <p:cNvPr id="4" name="Picture 3" descr="tipsinlineexample.gif"/>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46748" y="3313727"/>
            <a:ext cx="4683334" cy="2292416"/>
          </a:xfrm>
          <a:prstGeom prst="rect">
            <a:avLst/>
          </a:prstGeom>
        </p:spPr>
      </p:pic>
      <p:pic>
        <p:nvPicPr>
          <p:cNvPr id="5" name="Picture 4" descr="inlinemessaging_info_subinventory.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6748" y="1804369"/>
            <a:ext cx="4683334" cy="956657"/>
          </a:xfrm>
          <a:prstGeom prst="rect">
            <a:avLst/>
          </a:prstGeom>
        </p:spPr>
      </p:pic>
    </p:spTree>
    <p:extLst>
      <p:ext uri="{BB962C8B-B14F-4D97-AF65-F5344CB8AC3E}">
        <p14:creationId xmlns:p14="http://schemas.microsoft.com/office/powerpoint/2010/main" val="3916262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2142" y="1384025"/>
            <a:ext cx="2877457" cy="518435"/>
          </a:xfrm>
        </p:spPr>
        <p:txBody>
          <a:bodyPr/>
          <a:lstStyle/>
          <a:p>
            <a:r>
              <a:rPr lang="en-US" dirty="0" smtClean="0"/>
              <a:t>Design Option 3</a:t>
            </a:r>
            <a:endParaRPr lang="en-US" dirty="0"/>
          </a:p>
        </p:txBody>
      </p:sp>
      <p:sp>
        <p:nvSpPr>
          <p:cNvPr id="3" name="Content Placeholder 2"/>
          <p:cNvSpPr>
            <a:spLocks noGrp="1"/>
          </p:cNvSpPr>
          <p:nvPr>
            <p:ph idx="1"/>
          </p:nvPr>
        </p:nvSpPr>
        <p:spPr>
          <a:xfrm>
            <a:off x="5352142" y="2026346"/>
            <a:ext cx="3259442" cy="3875174"/>
          </a:xfrm>
        </p:spPr>
        <p:txBody>
          <a:bodyPr/>
          <a:lstStyle/>
          <a:p>
            <a:pPr marL="45720" lvl="0" indent="0">
              <a:buNone/>
            </a:pPr>
            <a:r>
              <a:rPr lang="en-US" dirty="0"/>
              <a:t>Progressively reveal help </a:t>
            </a:r>
            <a:r>
              <a:rPr lang="en-US" dirty="0" smtClean="0"/>
              <a:t>when </a:t>
            </a:r>
            <a:r>
              <a:rPr lang="en-US" dirty="0"/>
              <a:t>field is </a:t>
            </a:r>
            <a:r>
              <a:rPr lang="en-US" dirty="0" smtClean="0"/>
              <a:t>focused.</a:t>
            </a:r>
          </a:p>
          <a:p>
            <a:pPr marL="45720" lvl="0" indent="0">
              <a:buNone/>
            </a:pPr>
            <a:endParaRPr lang="en-US" sz="1100" dirty="0"/>
          </a:p>
          <a:p>
            <a:pPr marL="45720" lvl="0" indent="0">
              <a:buNone/>
            </a:pPr>
            <a:r>
              <a:rPr lang="en-US" dirty="0" smtClean="0"/>
              <a:t>Pros:</a:t>
            </a:r>
          </a:p>
          <a:p>
            <a:pPr marL="45720" lvl="0" indent="0">
              <a:buNone/>
            </a:pPr>
            <a:r>
              <a:rPr lang="en-US" dirty="0" smtClean="0"/>
              <a:t>Minimizes screen clutter.</a:t>
            </a:r>
          </a:p>
          <a:p>
            <a:pPr marL="45720" lvl="0" indent="0">
              <a:buNone/>
            </a:pPr>
            <a:endParaRPr lang="en-US" sz="1100" dirty="0"/>
          </a:p>
          <a:p>
            <a:pPr marL="45720" lvl="0" indent="0">
              <a:buNone/>
            </a:pPr>
            <a:r>
              <a:rPr lang="en-US" dirty="0" smtClean="0"/>
              <a:t>Cons:</a:t>
            </a:r>
          </a:p>
          <a:p>
            <a:pPr marL="45720" indent="0">
              <a:buNone/>
            </a:pPr>
            <a:r>
              <a:rPr lang="en-US" dirty="0"/>
              <a:t>Progressive approach may have discoverability </a:t>
            </a:r>
            <a:r>
              <a:rPr lang="en-US" dirty="0" smtClean="0"/>
              <a:t>issues,</a:t>
            </a:r>
          </a:p>
          <a:p>
            <a:pPr marL="45720" indent="0">
              <a:buNone/>
            </a:pPr>
            <a:r>
              <a:rPr lang="en-US" dirty="0" smtClean="0"/>
              <a:t>esp. in cases where the field is based on selection rather than text input.</a:t>
            </a:r>
            <a:endParaRPr lang="en-US" dirty="0"/>
          </a:p>
          <a:p>
            <a:pPr marL="45720" lvl="0" indent="0">
              <a:buNone/>
            </a:pPr>
            <a:endParaRPr lang="en-US" dirty="0"/>
          </a:p>
        </p:txBody>
      </p:sp>
      <p:pic>
        <p:nvPicPr>
          <p:cNvPr id="8" name="Picture 7" descr="help1.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003434" y="494905"/>
            <a:ext cx="3209426" cy="1923779"/>
          </a:xfrm>
          <a:prstGeom prst="rect">
            <a:avLst/>
          </a:prstGeom>
        </p:spPr>
      </p:pic>
      <p:pic>
        <p:nvPicPr>
          <p:cNvPr id="9" name="Picture 8" descr="help2.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003434" y="2576720"/>
            <a:ext cx="3209426" cy="1923779"/>
          </a:xfrm>
          <a:prstGeom prst="rect">
            <a:avLst/>
          </a:prstGeom>
        </p:spPr>
      </p:pic>
      <p:pic>
        <p:nvPicPr>
          <p:cNvPr id="5" name="Picture 4"/>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003435" y="4658535"/>
            <a:ext cx="3209426" cy="1923779"/>
          </a:xfrm>
          <a:prstGeom prst="rect">
            <a:avLst/>
          </a:prstGeom>
        </p:spPr>
      </p:pic>
    </p:spTree>
    <p:extLst>
      <p:ext uri="{BB962C8B-B14F-4D97-AF65-F5344CB8AC3E}">
        <p14:creationId xmlns:p14="http://schemas.microsoft.com/office/powerpoint/2010/main" val="20707824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51865" y="2367739"/>
            <a:ext cx="7589345" cy="1154097"/>
          </a:xfrm>
          <a:prstGeom prst="rect">
            <a:avLst/>
          </a:prstGeom>
        </p:spPr>
        <p:txBody>
          <a:bodyPr vert="horz" lIns="91440" tIns="45720" rIns="91440" bIns="45720" rtlCol="0" anchor="b">
            <a:normAutofit/>
          </a:bodyPr>
          <a:lstStyle>
            <a:lvl1pPr algn="l" defTabSz="914400" rtl="0" eaLnBrk="1" latinLnBrk="0" hangingPunct="1">
              <a:spcBef>
                <a:spcPct val="0"/>
              </a:spcBef>
              <a:buNone/>
              <a:defRPr sz="3200" kern="1200">
                <a:solidFill>
                  <a:schemeClr val="tx2"/>
                </a:solidFill>
                <a:latin typeface="Calibri"/>
                <a:ea typeface="+mj-ea"/>
                <a:cs typeface="Calibri"/>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a:t>Case </a:t>
            </a:r>
            <a:r>
              <a:rPr lang="en-US" dirty="0" smtClean="0"/>
              <a:t>Study 3: </a:t>
            </a:r>
            <a:r>
              <a:rPr lang="en-US" dirty="0"/>
              <a:t>Duration Based Calendar View</a:t>
            </a:r>
          </a:p>
        </p:txBody>
      </p:sp>
    </p:spTree>
    <p:extLst>
      <p:ext uri="{BB962C8B-B14F-4D97-AF65-F5344CB8AC3E}">
        <p14:creationId xmlns:p14="http://schemas.microsoft.com/office/powerpoint/2010/main" val="8666497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056569" y="954075"/>
            <a:ext cx="2462084" cy="659393"/>
          </a:xfrm>
          <a:prstGeom prst="rect">
            <a:avLst/>
          </a:prstGeom>
        </p:spPr>
        <p:txBody>
          <a:bodyPr vert="horz" lIns="91440" tIns="45720" rIns="91440" bIns="45720" rtlCol="0" anchor="b">
            <a:normAutofit/>
          </a:bodyPr>
          <a:lstStyle>
            <a:lvl1pPr algn="l" defTabSz="914400" rtl="0" eaLnBrk="1" latinLnBrk="0" hangingPunct="1">
              <a:spcBef>
                <a:spcPct val="0"/>
              </a:spcBef>
              <a:buNone/>
              <a:defRPr sz="2800" kern="1200">
                <a:solidFill>
                  <a:schemeClr val="tx2"/>
                </a:solidFill>
                <a:latin typeface="Calibri"/>
                <a:ea typeface="+mj-ea"/>
                <a:cs typeface="Calibri"/>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Design Process</a:t>
            </a:r>
          </a:p>
        </p:txBody>
      </p:sp>
      <p:pic>
        <p:nvPicPr>
          <p:cNvPr id="4" name="Picture 3" descr="workprocess.png"/>
          <p:cNvPicPr>
            <a:picLocks noChangeAspect="1"/>
          </p:cNvPicPr>
          <p:nvPr/>
        </p:nvPicPr>
        <p:blipFill rotWithShape="1">
          <a:blip r:embed="rId2" cstate="email">
            <a:extLst>
              <a:ext uri="{28A0092B-C50C-407E-A947-70E740481C1C}">
                <a14:useLocalDpi xmlns:a14="http://schemas.microsoft.com/office/drawing/2010/main" val="0"/>
              </a:ext>
            </a:extLst>
          </a:blip>
          <a:srcRect t="10164"/>
          <a:stretch/>
        </p:blipFill>
        <p:spPr>
          <a:xfrm>
            <a:off x="578457" y="789969"/>
            <a:ext cx="5276181" cy="5403513"/>
          </a:xfrm>
          <a:prstGeom prst="rect">
            <a:avLst/>
          </a:prstGeom>
        </p:spPr>
      </p:pic>
      <p:sp>
        <p:nvSpPr>
          <p:cNvPr id="5" name="TextBox 4"/>
          <p:cNvSpPr txBox="1"/>
          <p:nvPr/>
        </p:nvSpPr>
        <p:spPr>
          <a:xfrm>
            <a:off x="6056569" y="1756246"/>
            <a:ext cx="2709900" cy="4031873"/>
          </a:xfrm>
          <a:prstGeom prst="rect">
            <a:avLst/>
          </a:prstGeom>
          <a:noFill/>
        </p:spPr>
        <p:txBody>
          <a:bodyPr wrap="square" rtlCol="0">
            <a:spAutoFit/>
          </a:bodyPr>
          <a:lstStyle/>
          <a:p>
            <a:r>
              <a:rPr lang="en-US" sz="1600" dirty="0" smtClean="0">
                <a:latin typeface="Calibri"/>
                <a:cs typeface="Calibri"/>
              </a:rPr>
              <a:t>Adopt a </a:t>
            </a:r>
            <a:r>
              <a:rPr lang="en-US" sz="1600" dirty="0">
                <a:latin typeface="Calibri"/>
                <a:cs typeface="Calibri"/>
              </a:rPr>
              <a:t>user-centered design process that begins with understanding UX requirements, use cases, and task scenarios, Followed by developing conceptual wireframes to visualize problem and solution and to solicit stakeholder feedback. </a:t>
            </a:r>
            <a:endParaRPr lang="en-US" sz="1600" dirty="0" smtClean="0">
              <a:latin typeface="Calibri"/>
              <a:cs typeface="Calibri"/>
            </a:endParaRPr>
          </a:p>
          <a:p>
            <a:endParaRPr lang="en-US" sz="1600" dirty="0">
              <a:latin typeface="Calibri"/>
              <a:cs typeface="Calibri"/>
            </a:endParaRPr>
          </a:p>
          <a:p>
            <a:r>
              <a:rPr lang="en-US" sz="1600" dirty="0" smtClean="0">
                <a:latin typeface="Calibri"/>
                <a:cs typeface="Calibri"/>
              </a:rPr>
              <a:t>The </a:t>
            </a:r>
            <a:r>
              <a:rPr lang="en-US" sz="1600" dirty="0">
                <a:latin typeface="Calibri"/>
                <a:cs typeface="Calibri"/>
              </a:rPr>
              <a:t>step is iterated until a design is formalized, which then moves to prototyping and user testing stage before it is passed onto development.</a:t>
            </a:r>
          </a:p>
        </p:txBody>
      </p:sp>
    </p:spTree>
    <p:extLst>
      <p:ext uri="{BB962C8B-B14F-4D97-AF65-F5344CB8AC3E}">
        <p14:creationId xmlns:p14="http://schemas.microsoft.com/office/powerpoint/2010/main" val="31512688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Statement</a:t>
            </a:r>
            <a:endParaRPr lang="en-US" dirty="0"/>
          </a:p>
        </p:txBody>
      </p:sp>
      <p:sp>
        <p:nvSpPr>
          <p:cNvPr id="3" name="Content Placeholder 2"/>
          <p:cNvSpPr>
            <a:spLocks noGrp="1"/>
          </p:cNvSpPr>
          <p:nvPr>
            <p:ph idx="1"/>
          </p:nvPr>
        </p:nvSpPr>
        <p:spPr>
          <a:xfrm>
            <a:off x="914400" y="2769833"/>
            <a:ext cx="7129254" cy="3539527"/>
          </a:xfrm>
        </p:spPr>
        <p:txBody>
          <a:bodyPr/>
          <a:lstStyle/>
          <a:p>
            <a:pPr marL="45720" indent="0">
              <a:buNone/>
            </a:pPr>
            <a:r>
              <a:rPr lang="en-US" dirty="0"/>
              <a:t>In calendaring applications, activities are generally rendered as </a:t>
            </a:r>
            <a:r>
              <a:rPr lang="en-US" dirty="0" smtClean="0"/>
              <a:t>timed events</a:t>
            </a:r>
            <a:r>
              <a:rPr lang="en-US" dirty="0"/>
              <a:t>. There are cases, such as in Oracle Time UI and Projects, where the user would like to see the quantitative allotment of time assigned to various activities, and be able to see the total duration rather than start/end times. </a:t>
            </a:r>
          </a:p>
          <a:p>
            <a:pPr marL="45720" indent="0">
              <a:buNone/>
            </a:pPr>
            <a:endParaRPr lang="en-US" dirty="0"/>
          </a:p>
        </p:txBody>
      </p:sp>
    </p:spTree>
    <p:extLst>
      <p:ext uri="{BB962C8B-B14F-4D97-AF65-F5344CB8AC3E}">
        <p14:creationId xmlns:p14="http://schemas.microsoft.com/office/powerpoint/2010/main" val="35032387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05437"/>
            <a:ext cx="7315200" cy="613169"/>
          </a:xfrm>
        </p:spPr>
        <p:txBody>
          <a:bodyPr>
            <a:normAutofit/>
          </a:bodyPr>
          <a:lstStyle/>
          <a:p>
            <a:r>
              <a:rPr lang="en-US" dirty="0" smtClean="0"/>
              <a:t>Current Calendar Views</a:t>
            </a:r>
            <a:endParaRPr lang="en-US" dirty="0"/>
          </a:p>
        </p:txBody>
      </p:sp>
      <p:pic>
        <p:nvPicPr>
          <p:cNvPr id="4" name="Picture 3" descr="dayview.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045782" y="1179198"/>
            <a:ext cx="3124867" cy="2146090"/>
          </a:xfrm>
          <a:prstGeom prst="rect">
            <a:avLst/>
          </a:prstGeom>
        </p:spPr>
      </p:pic>
      <p:pic>
        <p:nvPicPr>
          <p:cNvPr id="5" name="Picture 4" descr="listview.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593166" y="1179199"/>
            <a:ext cx="3086733" cy="2146090"/>
          </a:xfrm>
          <a:prstGeom prst="rect">
            <a:avLst/>
          </a:prstGeom>
        </p:spPr>
      </p:pic>
      <p:pic>
        <p:nvPicPr>
          <p:cNvPr id="6" name="Picture 5" descr="monthview.jp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045783" y="3802679"/>
            <a:ext cx="3131252" cy="2150475"/>
          </a:xfrm>
          <a:prstGeom prst="rect">
            <a:avLst/>
          </a:prstGeom>
        </p:spPr>
      </p:pic>
      <p:pic>
        <p:nvPicPr>
          <p:cNvPr id="7" name="Picture 6" descr="weekview.jpg"/>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4593167" y="3802679"/>
            <a:ext cx="3131252" cy="2150475"/>
          </a:xfrm>
          <a:prstGeom prst="rect">
            <a:avLst/>
          </a:prstGeom>
        </p:spPr>
      </p:pic>
      <p:sp>
        <p:nvSpPr>
          <p:cNvPr id="8" name="TextBox 7"/>
          <p:cNvSpPr txBox="1"/>
          <p:nvPr/>
        </p:nvSpPr>
        <p:spPr>
          <a:xfrm>
            <a:off x="972793" y="3339888"/>
            <a:ext cx="1047582" cy="338554"/>
          </a:xfrm>
          <a:prstGeom prst="rect">
            <a:avLst/>
          </a:prstGeom>
          <a:noFill/>
        </p:spPr>
        <p:txBody>
          <a:bodyPr wrap="none" rtlCol="0">
            <a:spAutoFit/>
          </a:bodyPr>
          <a:lstStyle/>
          <a:p>
            <a:r>
              <a:rPr lang="en-US" sz="1600" dirty="0" smtClean="0"/>
              <a:t>Day View</a:t>
            </a:r>
            <a:endParaRPr lang="en-US" sz="1600" dirty="0"/>
          </a:p>
        </p:txBody>
      </p:sp>
      <p:sp>
        <p:nvSpPr>
          <p:cNvPr id="10" name="TextBox 9"/>
          <p:cNvSpPr txBox="1"/>
          <p:nvPr/>
        </p:nvSpPr>
        <p:spPr>
          <a:xfrm>
            <a:off x="4534774" y="3331699"/>
            <a:ext cx="1001997" cy="338554"/>
          </a:xfrm>
          <a:prstGeom prst="rect">
            <a:avLst/>
          </a:prstGeom>
          <a:noFill/>
        </p:spPr>
        <p:txBody>
          <a:bodyPr wrap="none" rtlCol="0">
            <a:spAutoFit/>
          </a:bodyPr>
          <a:lstStyle/>
          <a:p>
            <a:r>
              <a:rPr lang="en-US" sz="1600" dirty="0" smtClean="0"/>
              <a:t>List View</a:t>
            </a:r>
            <a:endParaRPr lang="en-US" sz="1600" dirty="0"/>
          </a:p>
        </p:txBody>
      </p:sp>
      <p:sp>
        <p:nvSpPr>
          <p:cNvPr id="11" name="TextBox 10"/>
          <p:cNvSpPr txBox="1"/>
          <p:nvPr/>
        </p:nvSpPr>
        <p:spPr>
          <a:xfrm>
            <a:off x="972793" y="5944963"/>
            <a:ext cx="1252967" cy="338554"/>
          </a:xfrm>
          <a:prstGeom prst="rect">
            <a:avLst/>
          </a:prstGeom>
          <a:noFill/>
        </p:spPr>
        <p:txBody>
          <a:bodyPr wrap="none" rtlCol="0">
            <a:spAutoFit/>
          </a:bodyPr>
          <a:lstStyle/>
          <a:p>
            <a:r>
              <a:rPr lang="en-US" sz="1600" dirty="0" smtClean="0"/>
              <a:t>Month View</a:t>
            </a:r>
            <a:endParaRPr lang="en-US" sz="1600" dirty="0"/>
          </a:p>
        </p:txBody>
      </p:sp>
      <p:sp>
        <p:nvSpPr>
          <p:cNvPr id="12" name="TextBox 11"/>
          <p:cNvSpPr txBox="1"/>
          <p:nvPr/>
        </p:nvSpPr>
        <p:spPr>
          <a:xfrm>
            <a:off x="4534774" y="5953154"/>
            <a:ext cx="1203475" cy="338554"/>
          </a:xfrm>
          <a:prstGeom prst="rect">
            <a:avLst/>
          </a:prstGeom>
          <a:noFill/>
        </p:spPr>
        <p:txBody>
          <a:bodyPr wrap="none" rtlCol="0">
            <a:spAutoFit/>
          </a:bodyPr>
          <a:lstStyle/>
          <a:p>
            <a:r>
              <a:rPr lang="en-US" sz="1600" dirty="0" smtClean="0"/>
              <a:t>Week View</a:t>
            </a:r>
            <a:endParaRPr lang="en-US" sz="1600" dirty="0"/>
          </a:p>
        </p:txBody>
      </p:sp>
    </p:spTree>
    <p:extLst>
      <p:ext uri="{BB962C8B-B14F-4D97-AF65-F5344CB8AC3E}">
        <p14:creationId xmlns:p14="http://schemas.microsoft.com/office/powerpoint/2010/main" val="13282736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660408" y="1624062"/>
            <a:ext cx="4860758" cy="4385209"/>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Calibri"/>
                <a:ea typeface="+mn-ea"/>
                <a:cs typeface="Calibri"/>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Calibri"/>
                <a:ea typeface="+mn-ea"/>
                <a:cs typeface="Calibri"/>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Calibri"/>
                <a:ea typeface="+mn-ea"/>
                <a:cs typeface="Calibri"/>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Calibri"/>
                <a:ea typeface="+mn-ea"/>
                <a:cs typeface="Calibri"/>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Calibri"/>
                <a:ea typeface="+mn-ea"/>
                <a:cs typeface="Calibri"/>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a:lstStyle>
          <a:p>
            <a:pPr marL="45720" lvl="0" indent="0">
              <a:buNone/>
            </a:pPr>
            <a:r>
              <a:rPr lang="en-US" dirty="0" smtClean="0"/>
              <a:t>Provide a way to present duration-based activities in the calendar such that:</a:t>
            </a:r>
          </a:p>
          <a:p>
            <a:pPr marL="45720" lvl="0" indent="0">
              <a:buNone/>
            </a:pPr>
            <a:endParaRPr lang="en-US" sz="1100" dirty="0" smtClean="0"/>
          </a:p>
          <a:p>
            <a:pPr lvl="0"/>
            <a:r>
              <a:rPr lang="en-US" dirty="0" smtClean="0"/>
              <a:t>The activities will </a:t>
            </a:r>
            <a:r>
              <a:rPr lang="en-US" dirty="0"/>
              <a:t>need to be incorporated into existing views (i.e. List, Day, Week, Month).</a:t>
            </a:r>
          </a:p>
          <a:p>
            <a:r>
              <a:rPr lang="en-US" dirty="0"/>
              <a:t>A</a:t>
            </a:r>
            <a:r>
              <a:rPr lang="en-US" dirty="0" smtClean="0"/>
              <a:t> configuration option is available for both </a:t>
            </a:r>
            <a:r>
              <a:rPr lang="en-US" dirty="0"/>
              <a:t>timed and duration-based events </a:t>
            </a:r>
            <a:r>
              <a:rPr lang="en-US" dirty="0" smtClean="0"/>
              <a:t>can be shown simultaneously</a:t>
            </a:r>
            <a:r>
              <a:rPr lang="en-US" dirty="0"/>
              <a:t>. </a:t>
            </a:r>
          </a:p>
          <a:p>
            <a:r>
              <a:rPr lang="en-US" dirty="0"/>
              <a:t>Duration-based activities should be clearly distinguished from timed activities.</a:t>
            </a:r>
          </a:p>
          <a:p>
            <a:pPr lvl="0"/>
            <a:r>
              <a:rPr lang="en-US" dirty="0"/>
              <a:t>Visual elements must be customizable.</a:t>
            </a:r>
          </a:p>
        </p:txBody>
      </p:sp>
      <p:sp>
        <p:nvSpPr>
          <p:cNvPr id="6" name="Title 1"/>
          <p:cNvSpPr txBox="1">
            <a:spLocks/>
          </p:cNvSpPr>
          <p:nvPr/>
        </p:nvSpPr>
        <p:spPr>
          <a:xfrm>
            <a:off x="713880" y="964669"/>
            <a:ext cx="7315200" cy="659393"/>
          </a:xfrm>
          <a:prstGeom prst="rect">
            <a:avLst/>
          </a:prstGeom>
        </p:spPr>
        <p:txBody>
          <a:bodyPr vert="horz" lIns="91440" tIns="45720" rIns="91440" bIns="45720" rtlCol="0" anchor="b">
            <a:normAutofit/>
          </a:bodyPr>
          <a:lstStyle>
            <a:lvl1pPr algn="l" defTabSz="914400" rtl="0" eaLnBrk="1" latinLnBrk="0" hangingPunct="1">
              <a:spcBef>
                <a:spcPct val="0"/>
              </a:spcBef>
              <a:buNone/>
              <a:defRPr sz="3200" kern="1200">
                <a:solidFill>
                  <a:schemeClr val="tx2"/>
                </a:solidFill>
                <a:latin typeface="Calibri"/>
                <a:ea typeface="+mj-ea"/>
                <a:cs typeface="Calibri"/>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dirty="0" smtClean="0"/>
              <a:t>Requirements</a:t>
            </a:r>
            <a:endParaRPr lang="en-US" sz="2800" dirty="0"/>
          </a:p>
        </p:txBody>
      </p:sp>
      <p:sp>
        <p:nvSpPr>
          <p:cNvPr id="7" name="TextBox 6"/>
          <p:cNvSpPr txBox="1"/>
          <p:nvPr/>
        </p:nvSpPr>
        <p:spPr>
          <a:xfrm>
            <a:off x="6096006" y="1162397"/>
            <a:ext cx="2646948" cy="461665"/>
          </a:xfrm>
          <a:prstGeom prst="rect">
            <a:avLst/>
          </a:prstGeom>
          <a:noFill/>
        </p:spPr>
        <p:txBody>
          <a:bodyPr wrap="square" rtlCol="0">
            <a:spAutoFit/>
          </a:bodyPr>
          <a:lstStyle/>
          <a:p>
            <a:r>
              <a:rPr lang="en-US" sz="2400" dirty="0" smtClean="0">
                <a:solidFill>
                  <a:schemeClr val="tx2"/>
                </a:solidFill>
                <a:latin typeface="Calibri"/>
                <a:cs typeface="Calibri"/>
              </a:rPr>
              <a:t>Stakeholders</a:t>
            </a:r>
            <a:endParaRPr lang="en-US" dirty="0"/>
          </a:p>
        </p:txBody>
      </p:sp>
      <p:sp>
        <p:nvSpPr>
          <p:cNvPr id="8" name="TextBox 7"/>
          <p:cNvSpPr txBox="1"/>
          <p:nvPr/>
        </p:nvSpPr>
        <p:spPr>
          <a:xfrm>
            <a:off x="6096006" y="1637430"/>
            <a:ext cx="2646948" cy="2031325"/>
          </a:xfrm>
          <a:prstGeom prst="rect">
            <a:avLst/>
          </a:prstGeom>
          <a:noFill/>
        </p:spPr>
        <p:txBody>
          <a:bodyPr wrap="square" rtlCol="0">
            <a:spAutoFit/>
          </a:bodyPr>
          <a:lstStyle/>
          <a:p>
            <a:pPr marL="285750" indent="-285750">
              <a:buClr>
                <a:schemeClr val="tx2"/>
              </a:buClr>
              <a:buFont typeface="Arial"/>
              <a:buChar char="•"/>
            </a:pPr>
            <a:r>
              <a:rPr lang="en-US" dirty="0"/>
              <a:t>Application UX design </a:t>
            </a:r>
            <a:r>
              <a:rPr lang="en-US" dirty="0" smtClean="0"/>
              <a:t>teams</a:t>
            </a:r>
          </a:p>
          <a:p>
            <a:pPr marL="285750" indent="-285750">
              <a:buClr>
                <a:schemeClr val="tx2"/>
              </a:buClr>
              <a:buFont typeface="Arial"/>
              <a:buChar char="•"/>
            </a:pPr>
            <a:r>
              <a:rPr lang="en-US" dirty="0" smtClean="0"/>
              <a:t>Time UI</a:t>
            </a:r>
          </a:p>
          <a:p>
            <a:pPr marL="285750" indent="-285750">
              <a:buClr>
                <a:schemeClr val="tx2"/>
              </a:buClr>
              <a:buFont typeface="Arial"/>
              <a:buChar char="•"/>
            </a:pPr>
            <a:r>
              <a:rPr lang="en-US" dirty="0" smtClean="0"/>
              <a:t>Projects</a:t>
            </a:r>
          </a:p>
          <a:p>
            <a:pPr marL="285750" indent="-285750">
              <a:buClr>
                <a:schemeClr val="tx2"/>
              </a:buClr>
              <a:buFont typeface="Arial"/>
              <a:buChar char="•"/>
            </a:pPr>
            <a:endParaRPr lang="en-US" dirty="0"/>
          </a:p>
          <a:p>
            <a:endParaRPr lang="en-US" dirty="0"/>
          </a:p>
          <a:p>
            <a:endParaRPr lang="en-US" dirty="0"/>
          </a:p>
        </p:txBody>
      </p:sp>
    </p:spTree>
    <p:extLst>
      <p:ext uri="{BB962C8B-B14F-4D97-AF65-F5344CB8AC3E}">
        <p14:creationId xmlns:p14="http://schemas.microsoft.com/office/powerpoint/2010/main" val="33661346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44716"/>
            <a:ext cx="7315200" cy="647426"/>
          </a:xfrm>
        </p:spPr>
        <p:txBody>
          <a:bodyPr/>
          <a:lstStyle/>
          <a:p>
            <a:r>
              <a:rPr lang="en-US" dirty="0" smtClean="0"/>
              <a:t>Use Cases</a:t>
            </a:r>
            <a:endParaRPr lang="en-US" dirty="0"/>
          </a:p>
        </p:txBody>
      </p:sp>
      <p:sp>
        <p:nvSpPr>
          <p:cNvPr id="3" name="Content Placeholder 2"/>
          <p:cNvSpPr>
            <a:spLocks noGrp="1"/>
          </p:cNvSpPr>
          <p:nvPr>
            <p:ph idx="1"/>
          </p:nvPr>
        </p:nvSpPr>
        <p:spPr>
          <a:xfrm>
            <a:off x="914400" y="2358441"/>
            <a:ext cx="7315200" cy="3950919"/>
          </a:xfrm>
        </p:spPr>
        <p:txBody>
          <a:bodyPr/>
          <a:lstStyle/>
          <a:p>
            <a:r>
              <a:rPr lang="en-US" dirty="0" smtClean="0"/>
              <a:t>Project manager needs to schedule various company resources and also determine the demand for each based on the amount of time allocated</a:t>
            </a:r>
          </a:p>
          <a:p>
            <a:r>
              <a:rPr lang="en-US" dirty="0" smtClean="0"/>
              <a:t>Contractor needs to determine the time spent for projects from various clients for billing purposes</a:t>
            </a:r>
          </a:p>
          <a:p>
            <a:r>
              <a:rPr lang="en-US" dirty="0" smtClean="0"/>
              <a:t>Event organizer needs to assign appropriate time allotment for activities that occur over a span of time, such as keynotes/workshops for a given conference</a:t>
            </a:r>
            <a:endParaRPr lang="en-US" dirty="0"/>
          </a:p>
        </p:txBody>
      </p:sp>
    </p:spTree>
    <p:extLst>
      <p:ext uri="{BB962C8B-B14F-4D97-AF65-F5344CB8AC3E}">
        <p14:creationId xmlns:p14="http://schemas.microsoft.com/office/powerpoint/2010/main" val="32838941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4377" y="890668"/>
            <a:ext cx="2663053" cy="461368"/>
          </a:xfrm>
        </p:spPr>
        <p:txBody>
          <a:bodyPr>
            <a:normAutofit fontScale="90000"/>
          </a:bodyPr>
          <a:lstStyle/>
          <a:p>
            <a:r>
              <a:rPr lang="en-US" dirty="0" smtClean="0"/>
              <a:t>Concepts</a:t>
            </a:r>
            <a:endParaRPr lang="en-US" dirty="0"/>
          </a:p>
        </p:txBody>
      </p:sp>
      <p:pic>
        <p:nvPicPr>
          <p:cNvPr id="14" name="Picture 13" descr="cal_intro_timedAllDayDuration_wSplitter.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25456" y="423308"/>
            <a:ext cx="4086235" cy="3800607"/>
          </a:xfrm>
          <a:prstGeom prst="rect">
            <a:avLst/>
          </a:prstGeom>
        </p:spPr>
      </p:pic>
      <p:pic>
        <p:nvPicPr>
          <p:cNvPr id="7" name="Picture 6" descr="CalendarDurationActivityRegion.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724507" y="2484751"/>
            <a:ext cx="5924305" cy="3737343"/>
          </a:xfrm>
          <a:prstGeom prst="rect">
            <a:avLst/>
          </a:prstGeom>
        </p:spPr>
      </p:pic>
      <p:sp>
        <p:nvSpPr>
          <p:cNvPr id="17" name="TextBox 16"/>
          <p:cNvSpPr txBox="1"/>
          <p:nvPr/>
        </p:nvSpPr>
        <p:spPr>
          <a:xfrm>
            <a:off x="4843619" y="1361672"/>
            <a:ext cx="3805193" cy="923330"/>
          </a:xfrm>
          <a:prstGeom prst="rect">
            <a:avLst/>
          </a:prstGeom>
          <a:noFill/>
        </p:spPr>
        <p:txBody>
          <a:bodyPr wrap="square" rtlCol="0">
            <a:spAutoFit/>
          </a:bodyPr>
          <a:lstStyle/>
          <a:p>
            <a:r>
              <a:rPr lang="en-US" dirty="0" smtClean="0">
                <a:latin typeface="Calibri"/>
                <a:cs typeface="Calibri"/>
              </a:rPr>
              <a:t>Wireframes and high-fidelity mock-ups were produced for stakeholder review and user testing</a:t>
            </a:r>
            <a:endParaRPr lang="en-US" dirty="0">
              <a:latin typeface="Calibri"/>
              <a:cs typeface="Calibri"/>
            </a:endParaRPr>
          </a:p>
        </p:txBody>
      </p:sp>
    </p:spTree>
    <p:extLst>
      <p:ext uri="{BB962C8B-B14F-4D97-AF65-F5344CB8AC3E}">
        <p14:creationId xmlns:p14="http://schemas.microsoft.com/office/powerpoint/2010/main" val="6074319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onth_with_mixedDuration_Time_basedActivity.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00808" y="1214209"/>
            <a:ext cx="4579652" cy="4818431"/>
          </a:xfrm>
          <a:prstGeom prst="rect">
            <a:avLst/>
          </a:prstGeom>
        </p:spPr>
      </p:pic>
      <p:sp>
        <p:nvSpPr>
          <p:cNvPr id="6" name="Title 1"/>
          <p:cNvSpPr>
            <a:spLocks noGrp="1"/>
          </p:cNvSpPr>
          <p:nvPr>
            <p:ph type="title"/>
          </p:nvPr>
        </p:nvSpPr>
        <p:spPr>
          <a:xfrm>
            <a:off x="5454869" y="1087710"/>
            <a:ext cx="3017194" cy="809641"/>
          </a:xfrm>
        </p:spPr>
        <p:txBody>
          <a:bodyPr/>
          <a:lstStyle/>
          <a:p>
            <a:r>
              <a:rPr lang="en-US" dirty="0" smtClean="0"/>
              <a:t>Design Option 1</a:t>
            </a:r>
            <a:endParaRPr lang="en-US" dirty="0"/>
          </a:p>
        </p:txBody>
      </p:sp>
      <p:sp>
        <p:nvSpPr>
          <p:cNvPr id="7" name="Content Placeholder 2"/>
          <p:cNvSpPr>
            <a:spLocks noGrp="1"/>
          </p:cNvSpPr>
          <p:nvPr>
            <p:ph idx="1"/>
          </p:nvPr>
        </p:nvSpPr>
        <p:spPr>
          <a:xfrm>
            <a:off x="5454869" y="1950825"/>
            <a:ext cx="3138969" cy="4225709"/>
          </a:xfrm>
        </p:spPr>
        <p:txBody>
          <a:bodyPr/>
          <a:lstStyle/>
          <a:p>
            <a:pPr marL="45720" indent="0">
              <a:buNone/>
            </a:pPr>
            <a:r>
              <a:rPr lang="en-US" dirty="0" smtClean="0"/>
              <a:t>Combine duration-based and timed events into a single view, and visually distinguish each event type</a:t>
            </a:r>
          </a:p>
          <a:p>
            <a:pPr marL="45720" indent="0">
              <a:buNone/>
            </a:pPr>
            <a:endParaRPr lang="en-US" sz="1100" dirty="0"/>
          </a:p>
          <a:p>
            <a:pPr marL="45720" indent="0">
              <a:buNone/>
            </a:pPr>
            <a:r>
              <a:rPr lang="en-US" dirty="0" smtClean="0"/>
              <a:t>Pros:</a:t>
            </a:r>
          </a:p>
          <a:p>
            <a:pPr marL="45720" indent="0">
              <a:buNone/>
            </a:pPr>
            <a:r>
              <a:rPr lang="en-US" dirty="0" smtClean="0"/>
              <a:t>Events are consolidated into a single view layout rather than  separate ones</a:t>
            </a:r>
          </a:p>
          <a:p>
            <a:pPr marL="45720" indent="0">
              <a:buNone/>
            </a:pPr>
            <a:endParaRPr lang="en-US" sz="1100" dirty="0"/>
          </a:p>
          <a:p>
            <a:pPr marL="45720" indent="0">
              <a:buNone/>
            </a:pPr>
            <a:r>
              <a:rPr lang="en-US" dirty="0" smtClean="0"/>
              <a:t>Cons:</a:t>
            </a:r>
          </a:p>
          <a:p>
            <a:pPr marL="45720" indent="0">
              <a:buNone/>
            </a:pPr>
            <a:r>
              <a:rPr lang="en-US" dirty="0" smtClean="0"/>
              <a:t>Event types are difficult to distinguish at a glance</a:t>
            </a:r>
          </a:p>
          <a:p>
            <a:pPr marL="45720" indent="0">
              <a:buNone/>
            </a:pPr>
            <a:endParaRPr lang="en-US" dirty="0" smtClean="0"/>
          </a:p>
        </p:txBody>
      </p:sp>
    </p:spTree>
    <p:extLst>
      <p:ext uri="{BB962C8B-B14F-4D97-AF65-F5344CB8AC3E}">
        <p14:creationId xmlns:p14="http://schemas.microsoft.com/office/powerpoint/2010/main" val="30580905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963269" y="509081"/>
            <a:ext cx="4238265" cy="6027627"/>
          </a:xfrm>
          <a:prstGeom prst="rect">
            <a:avLst/>
          </a:prstGeom>
        </p:spPr>
      </p:pic>
      <p:sp>
        <p:nvSpPr>
          <p:cNvPr id="5" name="Title 1"/>
          <p:cNvSpPr>
            <a:spLocks noGrp="1"/>
          </p:cNvSpPr>
          <p:nvPr>
            <p:ph type="title"/>
          </p:nvPr>
        </p:nvSpPr>
        <p:spPr>
          <a:xfrm>
            <a:off x="5454869" y="995999"/>
            <a:ext cx="3017194" cy="809641"/>
          </a:xfrm>
        </p:spPr>
        <p:txBody>
          <a:bodyPr/>
          <a:lstStyle/>
          <a:p>
            <a:r>
              <a:rPr lang="en-US" dirty="0" smtClean="0"/>
              <a:t>Design Option 2</a:t>
            </a:r>
            <a:endParaRPr lang="en-US" dirty="0"/>
          </a:p>
        </p:txBody>
      </p:sp>
      <p:sp>
        <p:nvSpPr>
          <p:cNvPr id="6" name="Content Placeholder 2"/>
          <p:cNvSpPr>
            <a:spLocks noGrp="1"/>
          </p:cNvSpPr>
          <p:nvPr>
            <p:ph idx="1"/>
          </p:nvPr>
        </p:nvSpPr>
        <p:spPr>
          <a:xfrm>
            <a:off x="5454869" y="1910010"/>
            <a:ext cx="3138969" cy="4221877"/>
          </a:xfrm>
        </p:spPr>
        <p:txBody>
          <a:bodyPr>
            <a:normAutofit/>
          </a:bodyPr>
          <a:lstStyle/>
          <a:p>
            <a:pPr marL="45720" indent="0">
              <a:buNone/>
            </a:pPr>
            <a:r>
              <a:rPr lang="en-US" dirty="0"/>
              <a:t>Display each set of event types in separate </a:t>
            </a:r>
            <a:r>
              <a:rPr lang="en-US" dirty="0" smtClean="0"/>
              <a:t>regions within </a:t>
            </a:r>
            <a:r>
              <a:rPr lang="en-US" dirty="0"/>
              <a:t>the same </a:t>
            </a:r>
            <a:r>
              <a:rPr lang="en-US" dirty="0" smtClean="0"/>
              <a:t>view</a:t>
            </a:r>
          </a:p>
          <a:p>
            <a:pPr marL="45720" indent="0">
              <a:buNone/>
            </a:pPr>
            <a:endParaRPr lang="en-US" sz="1100" dirty="0"/>
          </a:p>
          <a:p>
            <a:pPr marL="45720" indent="0">
              <a:buNone/>
            </a:pPr>
            <a:r>
              <a:rPr lang="en-US" dirty="0" smtClean="0"/>
              <a:t>Pros:</a:t>
            </a:r>
          </a:p>
          <a:p>
            <a:pPr marL="45720" indent="0">
              <a:buNone/>
            </a:pPr>
            <a:r>
              <a:rPr lang="en-US" dirty="0" smtClean="0"/>
              <a:t>Event types are much easier to distinguish within a given view</a:t>
            </a:r>
          </a:p>
          <a:p>
            <a:pPr marL="45720" indent="0">
              <a:buNone/>
            </a:pPr>
            <a:endParaRPr lang="en-US" sz="1100" dirty="0" smtClean="0"/>
          </a:p>
          <a:p>
            <a:pPr marL="45720" indent="0">
              <a:buNone/>
            </a:pPr>
            <a:r>
              <a:rPr lang="en-US" dirty="0" smtClean="0"/>
              <a:t>Cons:</a:t>
            </a:r>
          </a:p>
          <a:p>
            <a:pPr marL="45720" indent="0">
              <a:buNone/>
            </a:pPr>
            <a:r>
              <a:rPr lang="en-US" dirty="0" smtClean="0"/>
              <a:t>Can make page excessively long and push information off from view</a:t>
            </a:r>
            <a:endParaRPr lang="en-US" dirty="0"/>
          </a:p>
        </p:txBody>
      </p:sp>
    </p:spTree>
    <p:extLst>
      <p:ext uri="{BB962C8B-B14F-4D97-AF65-F5344CB8AC3E}">
        <p14:creationId xmlns:p14="http://schemas.microsoft.com/office/powerpoint/2010/main" val="18573791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44715"/>
            <a:ext cx="7315200" cy="586953"/>
          </a:xfrm>
        </p:spPr>
        <p:txBody>
          <a:bodyPr/>
          <a:lstStyle/>
          <a:p>
            <a:r>
              <a:rPr lang="en-US" dirty="0" smtClean="0"/>
              <a:t>Issues/Challenges</a:t>
            </a:r>
            <a:endParaRPr lang="en-US" dirty="0"/>
          </a:p>
        </p:txBody>
      </p:sp>
      <p:sp>
        <p:nvSpPr>
          <p:cNvPr id="3" name="Content Placeholder 2"/>
          <p:cNvSpPr>
            <a:spLocks noGrp="1"/>
          </p:cNvSpPr>
          <p:nvPr>
            <p:ph idx="1"/>
          </p:nvPr>
        </p:nvSpPr>
        <p:spPr>
          <a:xfrm>
            <a:off x="914400" y="2267733"/>
            <a:ext cx="7315200" cy="4041628"/>
          </a:xfrm>
        </p:spPr>
        <p:txBody>
          <a:bodyPr/>
          <a:lstStyle/>
          <a:p>
            <a:r>
              <a:rPr lang="en-US" dirty="0" smtClean="0"/>
              <a:t>Development initially did not want the duration-based activities to be shown in a separate pane, but rather as integrated with timed activities.</a:t>
            </a:r>
          </a:p>
          <a:p>
            <a:r>
              <a:rPr lang="en-US" dirty="0" smtClean="0"/>
              <a:t>Per development, allowing the views to be resizable using a splitter was undesirable, as the control was not optimal for use in touch-based devices.</a:t>
            </a:r>
          </a:p>
          <a:p>
            <a:endParaRPr lang="en-US" dirty="0" smtClean="0"/>
          </a:p>
          <a:p>
            <a:endParaRPr lang="en-US" dirty="0"/>
          </a:p>
        </p:txBody>
      </p:sp>
    </p:spTree>
    <p:extLst>
      <p:ext uri="{BB962C8B-B14F-4D97-AF65-F5344CB8AC3E}">
        <p14:creationId xmlns:p14="http://schemas.microsoft.com/office/powerpoint/2010/main" val="15043592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68573"/>
            <a:ext cx="7315200" cy="1154097"/>
          </a:xfrm>
        </p:spPr>
        <p:txBody>
          <a:bodyPr/>
          <a:lstStyle/>
          <a:p>
            <a:r>
              <a:rPr lang="en-US" dirty="0" smtClean="0"/>
              <a:t>Resolution</a:t>
            </a:r>
            <a:endParaRPr lang="en-US" dirty="0"/>
          </a:p>
        </p:txBody>
      </p:sp>
      <p:sp>
        <p:nvSpPr>
          <p:cNvPr id="3" name="Content Placeholder 2"/>
          <p:cNvSpPr>
            <a:spLocks noGrp="1"/>
          </p:cNvSpPr>
          <p:nvPr>
            <p:ph idx="1"/>
          </p:nvPr>
        </p:nvSpPr>
        <p:spPr>
          <a:xfrm>
            <a:off x="914400" y="2193691"/>
            <a:ext cx="7315200" cy="3539527"/>
          </a:xfrm>
        </p:spPr>
        <p:txBody>
          <a:bodyPr/>
          <a:lstStyle/>
          <a:p>
            <a:r>
              <a:rPr lang="en-US" dirty="0" smtClean="0"/>
              <a:t>Usability feedback supported second design option (i.e., duration-based activities in a separate region), As the information display was much more clear.</a:t>
            </a:r>
          </a:p>
          <a:p>
            <a:r>
              <a:rPr lang="en-US" dirty="0" smtClean="0"/>
              <a:t>The resizable view option was upheld, as it proved to be important feature that allowed users to customize the view. In addition, the use was targeted mainly for desktop browsers, rather than mobile/tablet browsers as originally believed.</a:t>
            </a:r>
            <a:endParaRPr lang="en-US" dirty="0"/>
          </a:p>
        </p:txBody>
      </p:sp>
    </p:spTree>
    <p:extLst>
      <p:ext uri="{BB962C8B-B14F-4D97-AF65-F5344CB8AC3E}">
        <p14:creationId xmlns:p14="http://schemas.microsoft.com/office/powerpoint/2010/main" val="4272395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914400" y="1544715"/>
            <a:ext cx="7315200" cy="1154097"/>
          </a:xfrm>
          <a:prstGeom prst="rect">
            <a:avLst/>
          </a:prstGeom>
        </p:spPr>
        <p:txBody>
          <a:bodyPr vert="horz" lIns="91440" tIns="45720" rIns="91440" bIns="45720" rtlCol="0" anchor="b">
            <a:normAutofit/>
          </a:bodyPr>
          <a:lstStyle>
            <a:lvl1pPr algn="l" defTabSz="914400" rtl="0" eaLnBrk="1" latinLnBrk="0" hangingPunct="1">
              <a:spcBef>
                <a:spcPct val="0"/>
              </a:spcBef>
              <a:buNone/>
              <a:defRPr sz="3200" kern="1200">
                <a:solidFill>
                  <a:schemeClr val="tx2"/>
                </a:solidFill>
                <a:latin typeface="Calibri"/>
                <a:ea typeface="+mj-ea"/>
                <a:cs typeface="Calibri"/>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
        <p:nvSpPr>
          <p:cNvPr id="12" name="Title 1"/>
          <p:cNvSpPr txBox="1">
            <a:spLocks/>
          </p:cNvSpPr>
          <p:nvPr/>
        </p:nvSpPr>
        <p:spPr>
          <a:xfrm>
            <a:off x="1066800" y="2367739"/>
            <a:ext cx="7021095" cy="1154097"/>
          </a:xfrm>
          <a:prstGeom prst="rect">
            <a:avLst/>
          </a:prstGeom>
        </p:spPr>
        <p:txBody>
          <a:bodyPr vert="horz" lIns="91440" tIns="45720" rIns="91440" bIns="45720" rtlCol="0" anchor="b">
            <a:normAutofit/>
          </a:bodyPr>
          <a:lstStyle>
            <a:lvl1pPr algn="l" defTabSz="914400" rtl="0" eaLnBrk="1" latinLnBrk="0" hangingPunct="1">
              <a:spcBef>
                <a:spcPct val="0"/>
              </a:spcBef>
              <a:buNone/>
              <a:defRPr sz="3200" kern="1200">
                <a:solidFill>
                  <a:schemeClr val="tx2"/>
                </a:solidFill>
                <a:latin typeface="Calibri"/>
                <a:ea typeface="+mj-ea"/>
                <a:cs typeface="Calibri"/>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a:t>Case </a:t>
            </a:r>
            <a:r>
              <a:rPr lang="en-US" dirty="0" smtClean="0"/>
              <a:t>Study 1: </a:t>
            </a:r>
            <a:r>
              <a:rPr lang="en-US" dirty="0"/>
              <a:t>Record Navigation </a:t>
            </a:r>
          </a:p>
        </p:txBody>
      </p:sp>
    </p:spTree>
    <p:extLst>
      <p:ext uri="{BB962C8B-B14F-4D97-AF65-F5344CB8AC3E}">
        <p14:creationId xmlns:p14="http://schemas.microsoft.com/office/powerpoint/2010/main" val="29411493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64669"/>
            <a:ext cx="7315200" cy="659393"/>
          </a:xfrm>
        </p:spPr>
        <p:txBody>
          <a:bodyPr/>
          <a:lstStyle/>
          <a:p>
            <a:r>
              <a:rPr lang="en-US" dirty="0" smtClean="0"/>
              <a:t>Problem Statement</a:t>
            </a:r>
            <a:endParaRPr lang="en-US" dirty="0"/>
          </a:p>
        </p:txBody>
      </p:sp>
      <p:sp>
        <p:nvSpPr>
          <p:cNvPr id="3" name="Content Placeholder 2"/>
          <p:cNvSpPr>
            <a:spLocks noGrp="1"/>
          </p:cNvSpPr>
          <p:nvPr>
            <p:ph idx="1"/>
          </p:nvPr>
        </p:nvSpPr>
        <p:spPr>
          <a:xfrm>
            <a:off x="914400" y="1746172"/>
            <a:ext cx="7066547" cy="4563189"/>
          </a:xfrm>
        </p:spPr>
        <p:txBody>
          <a:bodyPr>
            <a:normAutofit/>
          </a:bodyPr>
          <a:lstStyle/>
          <a:p>
            <a:pPr marL="45720" indent="0">
              <a:buNone/>
            </a:pPr>
            <a:r>
              <a:rPr lang="en-US" dirty="0"/>
              <a:t>Traditionally, application data is </a:t>
            </a:r>
            <a:r>
              <a:rPr lang="en-US" dirty="0" smtClean="0"/>
              <a:t>presented </a:t>
            </a:r>
            <a:r>
              <a:rPr lang="en-US" dirty="0"/>
              <a:t>in tables (aka data grids). When the data set is moderate or large, users </a:t>
            </a:r>
            <a:r>
              <a:rPr lang="en-US" dirty="0" smtClean="0"/>
              <a:t>scroll </a:t>
            </a:r>
            <a:r>
              <a:rPr lang="en-US" dirty="0"/>
              <a:t>to record </a:t>
            </a:r>
            <a:r>
              <a:rPr lang="en-US" dirty="0" smtClean="0"/>
              <a:t>navigate within the data. </a:t>
            </a:r>
          </a:p>
          <a:p>
            <a:pPr marL="45720" indent="0">
              <a:buNone/>
            </a:pPr>
            <a:endParaRPr lang="en-US" dirty="0"/>
          </a:p>
          <a:p>
            <a:pPr marL="45720" indent="0">
              <a:buNone/>
            </a:pPr>
            <a:r>
              <a:rPr lang="en-US" dirty="0" smtClean="0"/>
              <a:t>While </a:t>
            </a:r>
            <a:r>
              <a:rPr lang="en-US" dirty="0"/>
              <a:t>most users are accustomed to using scroll bars, this method does not provide optimal experience in some </a:t>
            </a:r>
            <a:r>
              <a:rPr lang="en-US" dirty="0" smtClean="0"/>
              <a:t>cases.</a:t>
            </a:r>
            <a:endParaRPr lang="en-US" dirty="0"/>
          </a:p>
          <a:p>
            <a:pPr marL="45720" indent="0">
              <a:buNone/>
            </a:pPr>
            <a:endParaRPr lang="en-US" dirty="0"/>
          </a:p>
        </p:txBody>
      </p:sp>
    </p:spTree>
    <p:extLst>
      <p:ext uri="{BB962C8B-B14F-4D97-AF65-F5344CB8AC3E}">
        <p14:creationId xmlns:p14="http://schemas.microsoft.com/office/powerpoint/2010/main" val="2625029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17598" y="3976976"/>
            <a:ext cx="5190886" cy="1154097"/>
          </a:xfrm>
          <a:prstGeom prst="rect">
            <a:avLst/>
          </a:prstGeom>
        </p:spPr>
        <p:txBody>
          <a:bodyPr vert="horz" lIns="91440" tIns="45720" rIns="91440" bIns="45720" rtlCol="0" anchor="b">
            <a:normAutofit/>
          </a:bodyPr>
          <a:lstStyle>
            <a:lvl1pPr algn="l" defTabSz="914400" rtl="0" eaLnBrk="1" latinLnBrk="0" hangingPunct="1">
              <a:spcBef>
                <a:spcPct val="0"/>
              </a:spcBef>
              <a:buNone/>
              <a:defRPr sz="3200" kern="1200">
                <a:solidFill>
                  <a:schemeClr val="tx2"/>
                </a:solidFill>
                <a:latin typeface="Calibri"/>
                <a:ea typeface="+mj-ea"/>
                <a:cs typeface="Calibri"/>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dirty="0"/>
              <a:t>Multiple Scrolling </a:t>
            </a:r>
            <a:r>
              <a:rPr lang="en-US" sz="2800" dirty="0" smtClean="0"/>
              <a:t>Regions</a:t>
            </a:r>
            <a:endParaRPr lang="en-US" sz="2800" dirty="0"/>
          </a:p>
        </p:txBody>
      </p:sp>
      <p:sp>
        <p:nvSpPr>
          <p:cNvPr id="6" name="Content Placeholder 2"/>
          <p:cNvSpPr txBox="1">
            <a:spLocks/>
          </p:cNvSpPr>
          <p:nvPr/>
        </p:nvSpPr>
        <p:spPr>
          <a:xfrm>
            <a:off x="717598" y="5131073"/>
            <a:ext cx="7316823" cy="1178287"/>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Calibri"/>
                <a:ea typeface="+mn-ea"/>
                <a:cs typeface="Calibri"/>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Calibri"/>
                <a:ea typeface="+mn-ea"/>
                <a:cs typeface="Calibri"/>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Calibri"/>
                <a:ea typeface="+mn-ea"/>
                <a:cs typeface="Calibri"/>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Calibri"/>
                <a:ea typeface="+mn-ea"/>
                <a:cs typeface="Calibri"/>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Calibri"/>
                <a:ea typeface="+mn-ea"/>
                <a:cs typeface="Calibri"/>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a:lstStyle>
          <a:p>
            <a:pPr marL="45720" lvl="0" indent="0">
              <a:buNone/>
            </a:pPr>
            <a:r>
              <a:rPr lang="en-US" dirty="0"/>
              <a:t>In cases </a:t>
            </a:r>
            <a:r>
              <a:rPr lang="en-US" dirty="0" smtClean="0"/>
              <a:t>where </a:t>
            </a:r>
            <a:r>
              <a:rPr lang="en-US" dirty="0"/>
              <a:t>multiple </a:t>
            </a:r>
            <a:r>
              <a:rPr lang="en-US" smtClean="0"/>
              <a:t>scrolling regions are </a:t>
            </a:r>
            <a:r>
              <a:rPr lang="en-US" dirty="0" smtClean="0"/>
              <a:t>displayed, </a:t>
            </a:r>
            <a:r>
              <a:rPr lang="en-US" dirty="0"/>
              <a:t>scroll bars tend to clutter the screen; consequently, less useful space is available for displaying data.</a:t>
            </a:r>
          </a:p>
          <a:p>
            <a:pPr marL="45720" indent="0">
              <a:buFont typeface="Wingdings" charset="2"/>
              <a:buNone/>
            </a:pPr>
            <a:endParaRPr lang="en-US" dirty="0"/>
          </a:p>
        </p:txBody>
      </p:sp>
      <p:pic>
        <p:nvPicPr>
          <p:cNvPr id="7" name="Picture 6" descr="Screen+shot+2011-09-04+at+11.45.02+PM.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552778" y="346602"/>
            <a:ext cx="5946906" cy="4278872"/>
          </a:xfrm>
          <a:prstGeom prst="rect">
            <a:avLst/>
          </a:prstGeom>
        </p:spPr>
      </p:pic>
    </p:spTree>
    <p:extLst>
      <p:ext uri="{BB962C8B-B14F-4D97-AF65-F5344CB8AC3E}">
        <p14:creationId xmlns:p14="http://schemas.microsoft.com/office/powerpoint/2010/main" val="502198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7598" y="3976976"/>
            <a:ext cx="4040764" cy="1154097"/>
          </a:xfrm>
        </p:spPr>
        <p:txBody>
          <a:bodyPr/>
          <a:lstStyle/>
          <a:p>
            <a:r>
              <a:rPr lang="en-US" dirty="0" smtClean="0"/>
              <a:t>Touch-based Devices</a:t>
            </a:r>
            <a:endParaRPr lang="en-US" dirty="0"/>
          </a:p>
        </p:txBody>
      </p:sp>
      <p:sp>
        <p:nvSpPr>
          <p:cNvPr id="3" name="Content Placeholder 2"/>
          <p:cNvSpPr>
            <a:spLocks noGrp="1"/>
          </p:cNvSpPr>
          <p:nvPr>
            <p:ph idx="1"/>
          </p:nvPr>
        </p:nvSpPr>
        <p:spPr>
          <a:xfrm>
            <a:off x="717598" y="5131073"/>
            <a:ext cx="7316823" cy="1178287"/>
          </a:xfrm>
        </p:spPr>
        <p:txBody>
          <a:bodyPr>
            <a:normAutofit/>
          </a:bodyPr>
          <a:lstStyle/>
          <a:p>
            <a:pPr marL="45720" lvl="0" indent="0">
              <a:buNone/>
            </a:pPr>
            <a:r>
              <a:rPr lang="en-US" dirty="0"/>
              <a:t>In touch-based </a:t>
            </a:r>
            <a:r>
              <a:rPr lang="en-US" dirty="0" smtClean="0"/>
              <a:t>devices, </a:t>
            </a:r>
            <a:r>
              <a:rPr lang="en-US" dirty="0"/>
              <a:t>record navigation is done more effectively by direct swipe gestures rather than through scroll bars, so it would be desirable in such cases to hide the scroll bars altogether. </a:t>
            </a:r>
          </a:p>
          <a:p>
            <a:pPr marL="45720" indent="0">
              <a:buNone/>
            </a:pPr>
            <a:endParaRPr lang="en-US" dirty="0"/>
          </a:p>
        </p:txBody>
      </p:sp>
      <p:pic>
        <p:nvPicPr>
          <p:cNvPr id="7" name="Picture 6" descr="table_mobileui.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159219" y="1859352"/>
            <a:ext cx="1461833" cy="2746474"/>
          </a:xfrm>
          <a:prstGeom prst="rect">
            <a:avLst/>
          </a:prstGeom>
        </p:spPr>
      </p:pic>
      <p:pic>
        <p:nvPicPr>
          <p:cNvPr id="9" name="Picture 8" descr="tables_tabletui.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5225" y="769914"/>
            <a:ext cx="5080000" cy="3784600"/>
          </a:xfrm>
          <a:prstGeom prst="rect">
            <a:avLst/>
          </a:prstGeom>
        </p:spPr>
      </p:pic>
    </p:spTree>
    <p:extLst>
      <p:ext uri="{BB962C8B-B14F-4D97-AF65-F5344CB8AC3E}">
        <p14:creationId xmlns:p14="http://schemas.microsoft.com/office/powerpoint/2010/main" val="3856318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0408" y="1769962"/>
            <a:ext cx="4860758" cy="4385209"/>
          </a:xfrm>
        </p:spPr>
        <p:txBody>
          <a:bodyPr>
            <a:normAutofit/>
          </a:bodyPr>
          <a:lstStyle/>
          <a:p>
            <a:pPr marL="45720" indent="0">
              <a:buNone/>
            </a:pPr>
            <a:r>
              <a:rPr lang="en-US" dirty="0" smtClean="0"/>
              <a:t>Provide a means of record navigation so that it should:</a:t>
            </a:r>
          </a:p>
          <a:p>
            <a:pPr marL="45720" indent="0">
              <a:buNone/>
            </a:pPr>
            <a:endParaRPr lang="en-US" sz="1100" dirty="0" smtClean="0"/>
          </a:p>
          <a:p>
            <a:pPr lvl="0"/>
            <a:r>
              <a:rPr lang="en-US" dirty="0" smtClean="0"/>
              <a:t>Be scalable to containers of different sizes.</a:t>
            </a:r>
          </a:p>
          <a:p>
            <a:pPr lvl="0"/>
            <a:r>
              <a:rPr lang="en-US" dirty="0" smtClean="0"/>
              <a:t>Work equally well in desktop browsers as well as those in mobile/tablet devices.</a:t>
            </a:r>
          </a:p>
          <a:p>
            <a:pPr lvl="0"/>
            <a:r>
              <a:rPr lang="en-US" dirty="0" smtClean="0"/>
              <a:t>Allow users to navigate laterally between record sets, as well as discreet points in the entire set.</a:t>
            </a:r>
          </a:p>
          <a:p>
            <a:pPr lvl="0"/>
            <a:r>
              <a:rPr lang="en-US" dirty="0" smtClean="0"/>
              <a:t>Require minimal screen real estate</a:t>
            </a:r>
          </a:p>
        </p:txBody>
      </p:sp>
      <p:sp>
        <p:nvSpPr>
          <p:cNvPr id="5" name="Title 1"/>
          <p:cNvSpPr txBox="1">
            <a:spLocks/>
          </p:cNvSpPr>
          <p:nvPr/>
        </p:nvSpPr>
        <p:spPr>
          <a:xfrm>
            <a:off x="713880" y="964669"/>
            <a:ext cx="2879443" cy="659393"/>
          </a:xfrm>
          <a:prstGeom prst="rect">
            <a:avLst/>
          </a:prstGeom>
        </p:spPr>
        <p:txBody>
          <a:bodyPr vert="horz" lIns="91440" tIns="45720" rIns="91440" bIns="45720" rtlCol="0" anchor="b">
            <a:normAutofit/>
          </a:bodyPr>
          <a:lstStyle>
            <a:lvl1pPr algn="l" defTabSz="914400" rtl="0" eaLnBrk="1" latinLnBrk="0" hangingPunct="1">
              <a:spcBef>
                <a:spcPct val="0"/>
              </a:spcBef>
              <a:buNone/>
              <a:defRPr sz="3200" kern="1200">
                <a:solidFill>
                  <a:schemeClr val="tx2"/>
                </a:solidFill>
                <a:latin typeface="Calibri"/>
                <a:ea typeface="+mj-ea"/>
                <a:cs typeface="Calibri"/>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dirty="0" smtClean="0"/>
              <a:t>Requirements</a:t>
            </a:r>
            <a:endParaRPr lang="en-US" sz="2800" dirty="0"/>
          </a:p>
        </p:txBody>
      </p:sp>
      <p:sp>
        <p:nvSpPr>
          <p:cNvPr id="6" name="TextBox 5"/>
          <p:cNvSpPr txBox="1"/>
          <p:nvPr/>
        </p:nvSpPr>
        <p:spPr>
          <a:xfrm>
            <a:off x="6096006" y="1071613"/>
            <a:ext cx="2646948" cy="523220"/>
          </a:xfrm>
          <a:prstGeom prst="rect">
            <a:avLst/>
          </a:prstGeom>
          <a:noFill/>
        </p:spPr>
        <p:txBody>
          <a:bodyPr wrap="square" rtlCol="0">
            <a:spAutoFit/>
          </a:bodyPr>
          <a:lstStyle/>
          <a:p>
            <a:r>
              <a:rPr lang="en-US" sz="2800" dirty="0" smtClean="0">
                <a:solidFill>
                  <a:schemeClr val="tx2"/>
                </a:solidFill>
                <a:latin typeface="Calibri"/>
                <a:cs typeface="Calibri"/>
              </a:rPr>
              <a:t>Stakeholder</a:t>
            </a:r>
            <a:endParaRPr lang="en-US" sz="2800" dirty="0"/>
          </a:p>
        </p:txBody>
      </p:sp>
      <p:sp>
        <p:nvSpPr>
          <p:cNvPr id="8" name="TextBox 7"/>
          <p:cNvSpPr txBox="1"/>
          <p:nvPr/>
        </p:nvSpPr>
        <p:spPr>
          <a:xfrm>
            <a:off x="6096006" y="1769962"/>
            <a:ext cx="2526632" cy="923330"/>
          </a:xfrm>
          <a:prstGeom prst="rect">
            <a:avLst/>
          </a:prstGeom>
          <a:noFill/>
        </p:spPr>
        <p:txBody>
          <a:bodyPr wrap="square" rtlCol="0">
            <a:spAutoFit/>
          </a:bodyPr>
          <a:lstStyle/>
          <a:p>
            <a:r>
              <a:rPr lang="en-US" dirty="0"/>
              <a:t>Application UX design teams (internal)</a:t>
            </a:r>
          </a:p>
          <a:p>
            <a:endParaRPr lang="en-US" dirty="0"/>
          </a:p>
        </p:txBody>
      </p:sp>
    </p:spTree>
    <p:extLst>
      <p:ext uri="{BB962C8B-B14F-4D97-AF65-F5344CB8AC3E}">
        <p14:creationId xmlns:p14="http://schemas.microsoft.com/office/powerpoint/2010/main" val="1207301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769962"/>
            <a:ext cx="7315200" cy="3539527"/>
          </a:xfrm>
        </p:spPr>
        <p:txBody>
          <a:bodyPr/>
          <a:lstStyle/>
          <a:p>
            <a:pPr lvl="0"/>
            <a:r>
              <a:rPr lang="en-US" dirty="0"/>
              <a:t>Table is displayed in conjunction with other page elements or tables. Table size is fixed; the record set being displayed is always in view.</a:t>
            </a:r>
          </a:p>
          <a:p>
            <a:pPr lvl="0"/>
            <a:r>
              <a:rPr lang="en-US" dirty="0"/>
              <a:t>Table is solely displayed; its record set can extend beyond the screen, as in the case of touch based devices.</a:t>
            </a:r>
          </a:p>
          <a:p>
            <a:endParaRPr lang="en-US" dirty="0"/>
          </a:p>
        </p:txBody>
      </p:sp>
      <p:sp>
        <p:nvSpPr>
          <p:cNvPr id="4" name="Title 1"/>
          <p:cNvSpPr txBox="1">
            <a:spLocks/>
          </p:cNvSpPr>
          <p:nvPr/>
        </p:nvSpPr>
        <p:spPr>
          <a:xfrm>
            <a:off x="914400" y="762226"/>
            <a:ext cx="7315200" cy="892545"/>
          </a:xfrm>
          <a:prstGeom prst="rect">
            <a:avLst/>
          </a:prstGeom>
        </p:spPr>
        <p:txBody>
          <a:bodyPr vert="horz" lIns="91440" tIns="45720" rIns="91440" bIns="45720" rtlCol="0" anchor="b">
            <a:normAutofit/>
          </a:bodyPr>
          <a:lstStyle>
            <a:lvl1pPr algn="l" defTabSz="914400" rtl="0" eaLnBrk="1" latinLnBrk="0" hangingPunct="1">
              <a:spcBef>
                <a:spcPct val="0"/>
              </a:spcBef>
              <a:buNone/>
              <a:defRPr sz="3200" kern="1200">
                <a:solidFill>
                  <a:schemeClr val="tx2"/>
                </a:solidFill>
                <a:latin typeface="Calibri"/>
                <a:ea typeface="+mj-ea"/>
                <a:cs typeface="Calibri"/>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dirty="0"/>
              <a:t>Use Cases</a:t>
            </a:r>
          </a:p>
        </p:txBody>
      </p:sp>
    </p:spTree>
    <p:extLst>
      <p:ext uri="{BB962C8B-B14F-4D97-AF65-F5344CB8AC3E}">
        <p14:creationId xmlns:p14="http://schemas.microsoft.com/office/powerpoint/2010/main" val="18685459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680" y="3956320"/>
            <a:ext cx="3623923" cy="648818"/>
          </a:xfrm>
        </p:spPr>
        <p:txBody>
          <a:bodyPr/>
          <a:lstStyle/>
          <a:p>
            <a:r>
              <a:rPr lang="en-US" dirty="0"/>
              <a:t>Design</a:t>
            </a:r>
          </a:p>
        </p:txBody>
      </p:sp>
      <p:sp>
        <p:nvSpPr>
          <p:cNvPr id="3" name="Content Placeholder 2"/>
          <p:cNvSpPr>
            <a:spLocks noGrp="1"/>
          </p:cNvSpPr>
          <p:nvPr>
            <p:ph idx="1"/>
          </p:nvPr>
        </p:nvSpPr>
        <p:spPr>
          <a:xfrm>
            <a:off x="474681" y="4712082"/>
            <a:ext cx="6337616" cy="1704222"/>
          </a:xfrm>
        </p:spPr>
        <p:txBody>
          <a:bodyPr>
            <a:normAutofit/>
          </a:bodyPr>
          <a:lstStyle/>
          <a:p>
            <a:pPr lvl="0"/>
            <a:r>
              <a:rPr lang="en-US" sz="1600" dirty="0"/>
              <a:t>A paging control consisting of buttons, navigational links and record set indicator was proposed. The buttons navigate the record set laterally, while links provide the ability to jump to discreet points.</a:t>
            </a:r>
          </a:p>
          <a:p>
            <a:pPr lvl="0"/>
            <a:r>
              <a:rPr lang="en-US" sz="1600" dirty="0"/>
              <a:t>When a single table is rendered in mobile/tablet devices, scrolling is retrained, and the paging mechanism is revealed when the user scrolls to the </a:t>
            </a:r>
            <a:r>
              <a:rPr lang="en-US" sz="1600" dirty="0" smtClean="0"/>
              <a:t>bottom </a:t>
            </a:r>
            <a:r>
              <a:rPr lang="en-US" sz="1600" dirty="0"/>
              <a:t>of the current record set.</a:t>
            </a:r>
          </a:p>
        </p:txBody>
      </p:sp>
      <p:pic>
        <p:nvPicPr>
          <p:cNvPr id="7" name="Picture 6" descr="pagingcontrol_tabl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540" y="564412"/>
            <a:ext cx="4762500" cy="3419475"/>
          </a:xfrm>
          <a:prstGeom prst="rect">
            <a:avLst/>
          </a:prstGeom>
        </p:spPr>
      </p:pic>
      <p:pic>
        <p:nvPicPr>
          <p:cNvPr id="8" name="Picture 7" descr="LoadMoreItems.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668092" y="2274203"/>
            <a:ext cx="3944595" cy="2190849"/>
          </a:xfrm>
          <a:prstGeom prst="rect">
            <a:avLst/>
          </a:prstGeom>
        </p:spPr>
      </p:pic>
    </p:spTree>
    <p:extLst>
      <p:ext uri="{BB962C8B-B14F-4D97-AF65-F5344CB8AC3E}">
        <p14:creationId xmlns:p14="http://schemas.microsoft.com/office/powerpoint/2010/main" val="20981866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Perspective.thmx</Template>
  <TotalTime>1503</TotalTime>
  <Words>1235</Words>
  <Application>Microsoft Office PowerPoint</Application>
  <PresentationFormat>On-screen Show (4:3)</PresentationFormat>
  <Paragraphs>133</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Wingdings</vt:lpstr>
      <vt:lpstr>Perspective</vt:lpstr>
      <vt:lpstr>Design Process + Case Studies</vt:lpstr>
      <vt:lpstr>PowerPoint Presentation</vt:lpstr>
      <vt:lpstr>PowerPoint Presentation</vt:lpstr>
      <vt:lpstr>Problem Statement</vt:lpstr>
      <vt:lpstr>PowerPoint Presentation</vt:lpstr>
      <vt:lpstr>Touch-based Devices</vt:lpstr>
      <vt:lpstr>PowerPoint Presentation</vt:lpstr>
      <vt:lpstr>PowerPoint Presentation</vt:lpstr>
      <vt:lpstr>Design</vt:lpstr>
      <vt:lpstr>PowerPoint Presentation</vt:lpstr>
      <vt:lpstr>Resolution</vt:lpstr>
      <vt:lpstr>PowerPoint Presentation</vt:lpstr>
      <vt:lpstr>Problem Statement</vt:lpstr>
      <vt:lpstr>PowerPoint Presentation</vt:lpstr>
      <vt:lpstr>PowerPoint Presentation</vt:lpstr>
      <vt:lpstr>Design Option 1</vt:lpstr>
      <vt:lpstr>Design Option 2</vt:lpstr>
      <vt:lpstr>Design Option 3</vt:lpstr>
      <vt:lpstr>PowerPoint Presentation</vt:lpstr>
      <vt:lpstr>Problem Statement</vt:lpstr>
      <vt:lpstr>Current Calendar Views</vt:lpstr>
      <vt:lpstr>PowerPoint Presentation</vt:lpstr>
      <vt:lpstr>Use Cases</vt:lpstr>
      <vt:lpstr>Concepts</vt:lpstr>
      <vt:lpstr>Design Option 1</vt:lpstr>
      <vt:lpstr>Design Option 2</vt:lpstr>
      <vt:lpstr>Issues/Challenges</vt:lpstr>
      <vt:lpstr>Resolution</vt:lpstr>
    </vt:vector>
  </TitlesOfParts>
  <Company>Corellius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Portfolio Presentation</dc:title>
  <dc:creator>Raymond Wong</dc:creator>
  <cp:lastModifiedBy>Raymond Wong</cp:lastModifiedBy>
  <cp:revision>86</cp:revision>
  <dcterms:created xsi:type="dcterms:W3CDTF">2014-02-02T23:38:57Z</dcterms:created>
  <dcterms:modified xsi:type="dcterms:W3CDTF">2014-02-05T18:49:07Z</dcterms:modified>
</cp:coreProperties>
</file>